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notesMasterIdLst>
    <p:notesMasterId r:id="rId23"/>
  </p:notesMasterIdLst>
  <p:sldIdLst>
    <p:sldId id="295" r:id="rId8"/>
    <p:sldId id="297" r:id="rId9"/>
    <p:sldId id="298" r:id="rId10"/>
    <p:sldId id="299" r:id="rId11"/>
    <p:sldId id="296" r:id="rId12"/>
    <p:sldId id="258" r:id="rId13"/>
    <p:sldId id="264" r:id="rId14"/>
    <p:sldId id="300" r:id="rId15"/>
    <p:sldId id="273" r:id="rId16"/>
    <p:sldId id="269" r:id="rId17"/>
    <p:sldId id="301" r:id="rId18"/>
    <p:sldId id="276" r:id="rId19"/>
    <p:sldId id="302" r:id="rId20"/>
    <p:sldId id="291" r:id="rId21"/>
    <p:sldId id="278" r:id="rId22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apértelmezett szakasz" id="{C96AC39B-5F94-4B7C-8C71-8AAC263760A8}">
          <p14:sldIdLst>
            <p14:sldId id="295"/>
            <p14:sldId id="297"/>
            <p14:sldId id="298"/>
            <p14:sldId id="299"/>
            <p14:sldId id="296"/>
            <p14:sldId id="258"/>
            <p14:sldId id="264"/>
            <p14:sldId id="300"/>
            <p14:sldId id="273"/>
            <p14:sldId id="269"/>
            <p14:sldId id="301"/>
            <p14:sldId id="276"/>
            <p14:sldId id="302"/>
            <p14:sldId id="291"/>
            <p14:sldId id="2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008000"/>
    <a:srgbClr val="333300"/>
    <a:srgbClr val="000000"/>
    <a:srgbClr val="9F3409"/>
    <a:srgbClr val="BCC3C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50" autoAdjust="0"/>
    <p:restoredTop sz="94660"/>
  </p:normalViewPr>
  <p:slideViewPr>
    <p:cSldViewPr>
      <p:cViewPr varScale="1">
        <p:scale>
          <a:sx n="78" d="100"/>
          <a:sy n="78" d="100"/>
        </p:scale>
        <p:origin x="1670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4A8D8-2F88-40C3-90D6-47E7A081FE3F}" type="datetimeFigureOut">
              <a:rPr lang="hu-HU" smtClean="0"/>
              <a:t>2023. 11. 16.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B9AF69-24D6-4195-8A86-0F91E200DF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8479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9AF69-24D6-4195-8A86-0F91E200DFE5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3383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/>
              <a:t>2023. 11. 16.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8187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/>
              <a:t>2023. 11. 16.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5603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/>
              <a:t>2023. 11. 16.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5948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05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323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464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170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6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5113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9366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87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/>
              <a:t>2023. 11. 16.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09238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9426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2605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4783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5019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1106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0027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3517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8366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5279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146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/>
              <a:t>2023. 11. 16.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75821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6973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3715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0670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5990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7694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2006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9953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2151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745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177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/>
              <a:t>2023. 11. 16.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335629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1373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4083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9742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4142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1248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382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1261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2383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2884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403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/>
              <a:t>2023. 11. 16.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57797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5857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2245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6937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9131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4756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6328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9715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0770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4380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334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/>
              <a:t>2023. 11. 16.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876914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6227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9810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5206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6608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1578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4952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1795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167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5582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193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/>
              <a:t>2023. 11. 16.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80631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5432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1280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622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5182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8504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60792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131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232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/>
              <a:t>2023. 11. 16.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02392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72F-4709-45BE-A2AC-B6C8E53C0402}" type="datetimeFigureOut">
              <a:rPr lang="hu-HU" smtClean="0"/>
              <a:t>2023. 11. 16.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F1F1F-4DD4-4B61-A05C-C395D814843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2329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DF72F-4709-45BE-A2AC-B6C8E53C0402}" type="datetimeFigureOut">
              <a:rPr lang="hu-HU" smtClean="0"/>
              <a:t>2023. 11. 16.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F1F1F-4DD4-4B61-A05C-C395D814843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4753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14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050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92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9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648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DF72F-4709-45BE-A2AC-B6C8E53C040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F1F1F-4DD4-4B61-A05C-C395D814843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62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41577" y="2276872"/>
            <a:ext cx="8352928" cy="1470025"/>
          </a:xfrm>
        </p:spPr>
        <p:txBody>
          <a:bodyPr>
            <a:normAutofit/>
          </a:bodyPr>
          <a:lstStyle/>
          <a:p>
            <a:r>
              <a:rPr lang="hu-HU" sz="3600" b="1" dirty="0">
                <a:solidFill>
                  <a:srgbClr val="663300"/>
                </a:solidFill>
              </a:rPr>
              <a:t>FENNTARTHATÓSÁG ÉS HÚSMARHA TENYÉSZTÉS</a:t>
            </a:r>
          </a:p>
        </p:txBody>
      </p:sp>
      <p:sp>
        <p:nvSpPr>
          <p:cNvPr id="5" name="Téglalap 4"/>
          <p:cNvSpPr/>
          <p:nvPr/>
        </p:nvSpPr>
        <p:spPr>
          <a:xfrm>
            <a:off x="-413" y="0"/>
            <a:ext cx="903690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rgbClr val="663300"/>
                </a:solidFill>
              </a:rPr>
              <a:t>Magyar Hereford, </a:t>
            </a:r>
            <a:r>
              <a:rPr lang="hu-HU" b="1" dirty="0" err="1">
                <a:solidFill>
                  <a:srgbClr val="663300"/>
                </a:solidFill>
              </a:rPr>
              <a:t>Angus</a:t>
            </a:r>
            <a:r>
              <a:rPr lang="hu-HU" b="1" dirty="0">
                <a:solidFill>
                  <a:srgbClr val="663300"/>
                </a:solidFill>
              </a:rPr>
              <a:t>, </a:t>
            </a:r>
            <a:r>
              <a:rPr lang="hu-HU" b="1" dirty="0" err="1">
                <a:solidFill>
                  <a:srgbClr val="663300"/>
                </a:solidFill>
              </a:rPr>
              <a:t>Galloway</a:t>
            </a:r>
            <a:r>
              <a:rPr lang="hu-HU" b="1" dirty="0">
                <a:solidFill>
                  <a:srgbClr val="663300"/>
                </a:solidFill>
              </a:rPr>
              <a:t> Tenyésztők Egyesülete</a:t>
            </a:r>
          </a:p>
          <a:p>
            <a:r>
              <a:rPr lang="hu-HU" sz="1600" b="1" dirty="0">
                <a:solidFill>
                  <a:srgbClr val="663300"/>
                </a:solidFill>
              </a:rPr>
              <a:t>H-7400 Kaposvár, </a:t>
            </a:r>
            <a:r>
              <a:rPr lang="hu-HU" sz="1600" b="1" dirty="0" err="1">
                <a:solidFill>
                  <a:srgbClr val="663300"/>
                </a:solidFill>
              </a:rPr>
              <a:t>Dénesmajor</a:t>
            </a:r>
            <a:r>
              <a:rPr lang="hu-HU" sz="1600" b="1" dirty="0">
                <a:solidFill>
                  <a:srgbClr val="663300"/>
                </a:solidFill>
              </a:rPr>
              <a:t> 2.</a:t>
            </a:r>
          </a:p>
          <a:p>
            <a:r>
              <a:rPr lang="hu-HU" sz="1600" b="1" dirty="0">
                <a:solidFill>
                  <a:srgbClr val="663300"/>
                </a:solidFill>
              </a:rPr>
              <a:t>E-mail: </a:t>
            </a:r>
            <a:r>
              <a:rPr lang="hu-HU" sz="1600" b="1" dirty="0">
                <a:solidFill>
                  <a:srgbClr val="C00000"/>
                </a:solidFill>
              </a:rPr>
              <a:t>hereford@</a:t>
            </a:r>
            <a:r>
              <a:rPr lang="hu-HU" sz="1600" b="1" dirty="0" err="1">
                <a:solidFill>
                  <a:srgbClr val="C00000"/>
                </a:solidFill>
              </a:rPr>
              <a:t>t-online.hu</a:t>
            </a:r>
            <a:r>
              <a:rPr lang="hu-HU" sz="1600" b="1" dirty="0">
                <a:solidFill>
                  <a:srgbClr val="C00000"/>
                </a:solidFill>
              </a:rPr>
              <a:t>; </a:t>
            </a:r>
            <a:r>
              <a:rPr lang="hu-HU" sz="1600" b="1" dirty="0" err="1">
                <a:solidFill>
                  <a:srgbClr val="C00000"/>
                </a:solidFill>
              </a:rPr>
              <a:t>info</a:t>
            </a:r>
            <a:r>
              <a:rPr lang="hu-HU" sz="1600" b="1" dirty="0">
                <a:solidFill>
                  <a:srgbClr val="C00000"/>
                </a:solidFill>
              </a:rPr>
              <a:t>@</a:t>
            </a:r>
            <a:r>
              <a:rPr lang="hu-HU" sz="1600" b="1" dirty="0" err="1">
                <a:solidFill>
                  <a:srgbClr val="C00000"/>
                </a:solidFill>
              </a:rPr>
              <a:t>mhagte.hu</a:t>
            </a:r>
            <a:endParaRPr lang="hu-HU" sz="1600" b="1" dirty="0">
              <a:solidFill>
                <a:srgbClr val="C00000"/>
              </a:solidFill>
            </a:endParaRPr>
          </a:p>
          <a:p>
            <a:r>
              <a:rPr lang="hu-HU" sz="1600" b="1" dirty="0">
                <a:solidFill>
                  <a:srgbClr val="663300"/>
                </a:solidFill>
              </a:rPr>
              <a:t>Web: </a:t>
            </a:r>
            <a:r>
              <a:rPr lang="hu-HU" sz="1600" b="1" dirty="0" err="1">
                <a:solidFill>
                  <a:srgbClr val="C00000"/>
                </a:solidFill>
              </a:rPr>
              <a:t>www.mhagte.hu</a:t>
            </a:r>
            <a:r>
              <a:rPr lang="hu-HU" sz="1600" b="1" dirty="0">
                <a:solidFill>
                  <a:srgbClr val="C00000"/>
                </a:solidFill>
              </a:rPr>
              <a:t>, </a:t>
            </a:r>
            <a:r>
              <a:rPr lang="hu-HU" sz="1600" b="1" dirty="0" err="1">
                <a:solidFill>
                  <a:srgbClr val="C00000"/>
                </a:solidFill>
              </a:rPr>
              <a:t>www.hereford.hu</a:t>
            </a:r>
            <a:r>
              <a:rPr lang="hu-HU" sz="1600" b="1" dirty="0">
                <a:solidFill>
                  <a:srgbClr val="C00000"/>
                </a:solidFill>
              </a:rPr>
              <a:t>, </a:t>
            </a:r>
            <a:r>
              <a:rPr lang="hu-HU" sz="1600" b="1" dirty="0" err="1">
                <a:solidFill>
                  <a:srgbClr val="C00000"/>
                </a:solidFill>
              </a:rPr>
              <a:t>www.angus.hu</a:t>
            </a:r>
            <a:r>
              <a:rPr lang="hu-HU" sz="1600" b="1" dirty="0">
                <a:solidFill>
                  <a:srgbClr val="C00000"/>
                </a:solidFill>
              </a:rPr>
              <a:t>, </a:t>
            </a:r>
            <a:r>
              <a:rPr lang="hu-HU" sz="1600" b="1" dirty="0" err="1">
                <a:solidFill>
                  <a:srgbClr val="C00000"/>
                </a:solidFill>
              </a:rPr>
              <a:t>www.galloway.hu</a:t>
            </a:r>
            <a:endParaRPr lang="hu-HU" sz="1600" b="1" dirty="0">
              <a:solidFill>
                <a:srgbClr val="C00000"/>
              </a:solidFill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2283957" y="422108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sz="2400" b="1" dirty="0">
                <a:solidFill>
                  <a:srgbClr val="663300"/>
                </a:solidFill>
              </a:rPr>
              <a:t>Márton Judit</a:t>
            </a:r>
          </a:p>
        </p:txBody>
      </p:sp>
      <p:sp>
        <p:nvSpPr>
          <p:cNvPr id="10" name="Téglalap 9"/>
          <p:cNvSpPr/>
          <p:nvPr/>
        </p:nvSpPr>
        <p:spPr>
          <a:xfrm>
            <a:off x="-2043" y="5789959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rgbClr val="663300"/>
                </a:solidFill>
                <a:ea typeface="Times New Roman"/>
              </a:rPr>
              <a:t>Húsmarhatenyésztési Tanácskozás, Keszthely, 2022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7" t="16939" r="8981" b="17533"/>
          <a:stretch/>
        </p:blipFill>
        <p:spPr>
          <a:xfrm>
            <a:off x="7306733" y="2752"/>
            <a:ext cx="1835224" cy="106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298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37045" y="188640"/>
            <a:ext cx="8802184" cy="640180"/>
          </a:xfrm>
        </p:spPr>
        <p:txBody>
          <a:bodyPr>
            <a:normAutofit/>
          </a:bodyPr>
          <a:lstStyle/>
          <a:p>
            <a:r>
              <a:rPr lang="hu-HU" sz="2800" b="1" dirty="0">
                <a:solidFill>
                  <a:srgbClr val="663300"/>
                </a:solidFill>
              </a:rPr>
              <a:t>3. Környezet tudatosság</a:t>
            </a:r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5976664"/>
          </a:xfrm>
        </p:spPr>
        <p:txBody>
          <a:bodyPr>
            <a:noAutofit/>
          </a:bodyPr>
          <a:lstStyle/>
          <a:p>
            <a:r>
              <a:rPr lang="hu-HU" sz="2400" b="1" dirty="0">
                <a:solidFill>
                  <a:srgbClr val="C00000"/>
                </a:solidFill>
              </a:rPr>
              <a:t>Természeti erőforrások, ökoszisztéma</a:t>
            </a:r>
            <a:r>
              <a:rPr lang="hu-HU" sz="2400" dirty="0">
                <a:solidFill>
                  <a:srgbClr val="C00000"/>
                </a:solidFill>
              </a:rPr>
              <a:t>: talaj termékenység,  </a:t>
            </a:r>
            <a:r>
              <a:rPr lang="hu-HU" sz="2400" dirty="0" err="1">
                <a:solidFill>
                  <a:srgbClr val="C00000"/>
                </a:solidFill>
              </a:rPr>
              <a:t>biodiverzitás</a:t>
            </a:r>
            <a:r>
              <a:rPr lang="hu-HU" sz="2400" dirty="0">
                <a:solidFill>
                  <a:srgbClr val="C00000"/>
                </a:solidFill>
              </a:rPr>
              <a:t> fenntartása, erózió elleni védekezés.</a:t>
            </a:r>
          </a:p>
          <a:p>
            <a:r>
              <a:rPr lang="hu-HU" sz="2400" b="1" dirty="0">
                <a:solidFill>
                  <a:srgbClr val="008000"/>
                </a:solidFill>
              </a:rPr>
              <a:t>Legelő:</a:t>
            </a:r>
            <a:r>
              <a:rPr lang="hu-HU" sz="2400" dirty="0">
                <a:solidFill>
                  <a:srgbClr val="008000"/>
                </a:solidFill>
              </a:rPr>
              <a:t> részben marginális területekre alapozható, alacsonyabb szántóterület lekötés; helyes legelőgazdálkodás → szénmegkötés.</a:t>
            </a:r>
          </a:p>
          <a:p>
            <a:r>
              <a:rPr lang="hu-HU" sz="2400" dirty="0">
                <a:solidFill>
                  <a:srgbClr val="0070C0"/>
                </a:solidFill>
              </a:rPr>
              <a:t>Emberi fogyasztásra alkalmatlan, alacsony minőségű takarmányból emberi fogyasztásra alkalmas kiváló minőségű fehérjeforrás előállítása.</a:t>
            </a:r>
          </a:p>
          <a:p>
            <a:r>
              <a:rPr lang="hu-HU" sz="2400" b="1" dirty="0"/>
              <a:t>Levegő:</a:t>
            </a:r>
            <a:r>
              <a:rPr lang="hu-HU" sz="2400" dirty="0"/>
              <a:t> minőség  javítása, klímaváltozás mérséklése, kibocsájtott CO₂↓.</a:t>
            </a:r>
          </a:p>
          <a:p>
            <a:r>
              <a:rPr lang="hu-HU" sz="2400" b="1" dirty="0">
                <a:solidFill>
                  <a:srgbClr val="00B0F0"/>
                </a:solidFill>
              </a:rPr>
              <a:t>Víz:</a:t>
            </a:r>
            <a:r>
              <a:rPr lang="hu-HU" sz="2400" dirty="0">
                <a:solidFill>
                  <a:srgbClr val="00B0F0"/>
                </a:solidFill>
              </a:rPr>
              <a:t> </a:t>
            </a:r>
            <a:r>
              <a:rPr lang="hu-HU" sz="2400" dirty="0" err="1">
                <a:solidFill>
                  <a:srgbClr val="00B0F0"/>
                </a:solidFill>
              </a:rPr>
              <a:t>eutrofizáció</a:t>
            </a:r>
            <a:r>
              <a:rPr lang="hu-HU" sz="2400" dirty="0">
                <a:solidFill>
                  <a:srgbClr val="00B0F0"/>
                </a:solidFill>
              </a:rPr>
              <a:t> megelőzése.</a:t>
            </a:r>
          </a:p>
          <a:p>
            <a:r>
              <a:rPr lang="hu-HU" sz="2400" b="1" dirty="0">
                <a:solidFill>
                  <a:srgbClr val="663300"/>
                </a:solidFill>
              </a:rPr>
              <a:t>Talaj: </a:t>
            </a:r>
            <a:r>
              <a:rPr lang="hu-HU" sz="2400" dirty="0">
                <a:solidFill>
                  <a:srgbClr val="663300"/>
                </a:solidFill>
              </a:rPr>
              <a:t>szénmegkötés, talajkarbantartás, erózió védekezés.</a:t>
            </a:r>
          </a:p>
          <a:p>
            <a:r>
              <a:rPr lang="hu-HU" sz="2400" b="1" dirty="0" err="1"/>
              <a:t>Upcycling</a:t>
            </a:r>
            <a:r>
              <a:rPr lang="hu-HU" sz="2400" b="1" dirty="0"/>
              <a:t>:</a:t>
            </a:r>
            <a:r>
              <a:rPr lang="hu-HU" sz="2400" dirty="0"/>
              <a:t> melléktermék élősúly 44%: ruhaipar;  gyógyszeripar, festékipar, kozmetikumok, hangszerek; fotográfia; vitaminok; kenőanyag, fékfolyadék, biodízel, </a:t>
            </a:r>
            <a:r>
              <a:rPr lang="hu-HU" sz="2400" dirty="0" err="1"/>
              <a:t>szervestrágya</a:t>
            </a:r>
            <a:r>
              <a:rPr lang="hu-HU" sz="2400" dirty="0"/>
              <a:t>.</a:t>
            </a:r>
          </a:p>
          <a:p>
            <a:endParaRPr lang="hu-HU" sz="2400" dirty="0"/>
          </a:p>
          <a:p>
            <a:endParaRPr lang="hu-HU" sz="1200" dirty="0"/>
          </a:p>
          <a:p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399869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23333"/>
            <a:ext cx="9144000" cy="1143000"/>
          </a:xfrm>
        </p:spPr>
        <p:txBody>
          <a:bodyPr>
            <a:normAutofit/>
          </a:bodyPr>
          <a:lstStyle/>
          <a:p>
            <a:r>
              <a:rPr lang="hu-HU" sz="3200" b="1" dirty="0">
                <a:solidFill>
                  <a:srgbClr val="663300"/>
                </a:solidFill>
              </a:rPr>
              <a:t>Fenntartható húsmarhatartás, hatékonyság növelés lehetőségei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272869"/>
            <a:ext cx="9144000" cy="5328592"/>
          </a:xfrm>
        </p:spPr>
        <p:txBody>
          <a:bodyPr>
            <a:noAutofit/>
          </a:bodyPr>
          <a:lstStyle/>
          <a:p>
            <a:r>
              <a:rPr lang="hu-HU" sz="2400" dirty="0">
                <a:solidFill>
                  <a:srgbClr val="008000"/>
                </a:solidFill>
              </a:rPr>
              <a:t>Viszonylag kis testtömeg, gazdaságos tartás.</a:t>
            </a:r>
          </a:p>
          <a:p>
            <a:r>
              <a:rPr lang="hu-HU" sz="2400" b="1" dirty="0">
                <a:solidFill>
                  <a:srgbClr val="C00000"/>
                </a:solidFill>
              </a:rPr>
              <a:t>Kedvező szaporasági tulajdonságok: </a:t>
            </a:r>
          </a:p>
          <a:p>
            <a:pPr marL="685800" lvl="1">
              <a:buFont typeface="Wingdings" panose="05000000000000000000" pitchFamily="2" charset="2"/>
              <a:buChar char="ü"/>
            </a:pPr>
            <a:r>
              <a:rPr lang="hu-HU" sz="2400" dirty="0">
                <a:solidFill>
                  <a:srgbClr val="C00000"/>
                </a:solidFill>
              </a:rPr>
              <a:t>365 napos két ellés közötti idő </a:t>
            </a:r>
          </a:p>
          <a:p>
            <a:pPr marL="685800" lvl="1">
              <a:buFont typeface="Wingdings" panose="05000000000000000000" pitchFamily="2" charset="2"/>
              <a:buChar char="ü"/>
            </a:pPr>
            <a:r>
              <a:rPr lang="hu-HU" sz="2400" dirty="0">
                <a:solidFill>
                  <a:srgbClr val="C00000"/>
                </a:solidFill>
              </a:rPr>
              <a:t>24 hónapos korra leellő üszők (</a:t>
            </a:r>
            <a:r>
              <a:rPr lang="hu-HU" sz="2400" dirty="0" err="1">
                <a:solidFill>
                  <a:srgbClr val="C00000"/>
                </a:solidFill>
              </a:rPr>
              <a:t>kifejlettkori</a:t>
            </a:r>
            <a:r>
              <a:rPr lang="hu-HU" sz="2400" dirty="0">
                <a:solidFill>
                  <a:srgbClr val="C00000"/>
                </a:solidFill>
              </a:rPr>
              <a:t> súly 85%-a, </a:t>
            </a:r>
            <a:r>
              <a:rPr lang="hu-HU" sz="2400" b="1" dirty="0">
                <a:solidFill>
                  <a:srgbClr val="C00000"/>
                </a:solidFill>
              </a:rPr>
              <a:t>üszőnevelés</a:t>
            </a:r>
            <a:r>
              <a:rPr lang="hu-HU" sz="2400" dirty="0">
                <a:solidFill>
                  <a:srgbClr val="C00000"/>
                </a:solidFill>
              </a:rPr>
              <a:t>)</a:t>
            </a:r>
          </a:p>
          <a:p>
            <a:pPr marL="685800" lvl="1">
              <a:buFont typeface="Wingdings" panose="05000000000000000000" pitchFamily="2" charset="2"/>
              <a:buChar char="ü"/>
            </a:pPr>
            <a:r>
              <a:rPr lang="hu-HU" sz="2400" dirty="0">
                <a:solidFill>
                  <a:srgbClr val="C00000"/>
                </a:solidFill>
              </a:rPr>
              <a:t>5% alatti selejtezés szaporodásbiológiai okok miatt</a:t>
            </a:r>
          </a:p>
          <a:p>
            <a:pPr marL="685800" lvl="1">
              <a:buFont typeface="Wingdings" panose="05000000000000000000" pitchFamily="2" charset="2"/>
              <a:buChar char="ü"/>
            </a:pPr>
            <a:r>
              <a:rPr lang="hu-HU" sz="2400" dirty="0">
                <a:solidFill>
                  <a:srgbClr val="C00000"/>
                </a:solidFill>
              </a:rPr>
              <a:t>95% feletti ellés, borjú választás</a:t>
            </a:r>
          </a:p>
          <a:p>
            <a:pPr marL="685800" lvl="1">
              <a:buFont typeface="Wingdings" panose="05000000000000000000" pitchFamily="2" charset="2"/>
              <a:buChar char="ü"/>
            </a:pPr>
            <a:r>
              <a:rPr lang="hu-HU" sz="2400" dirty="0">
                <a:solidFill>
                  <a:srgbClr val="C00000"/>
                </a:solidFill>
              </a:rPr>
              <a:t>Könnyű ellés</a:t>
            </a:r>
          </a:p>
          <a:p>
            <a:pPr marL="685800" lvl="1">
              <a:buFont typeface="Wingdings" panose="05000000000000000000" pitchFamily="2" charset="2"/>
              <a:buChar char="ü"/>
            </a:pPr>
            <a:r>
              <a:rPr lang="hu-HU" sz="2400" dirty="0">
                <a:solidFill>
                  <a:srgbClr val="C00000"/>
                </a:solidFill>
              </a:rPr>
              <a:t>Tehenek 80%-a 2 hónapon belül leellik → tavaszi legeltetés  </a:t>
            </a:r>
          </a:p>
          <a:p>
            <a:pPr marL="400050" lvl="1" indent="0">
              <a:buNone/>
            </a:pPr>
            <a:r>
              <a:rPr lang="hu-HU" sz="2400" i="1" dirty="0">
                <a:solidFill>
                  <a:srgbClr val="C00000"/>
                </a:solidFill>
              </a:rPr>
              <a:t>Anyatehén beruházási költség megtérülés 6 borjú, 1 vagy 2 borjú veszteség 9 vagy 10 választott borjú kell.     </a:t>
            </a:r>
          </a:p>
          <a:p>
            <a:r>
              <a:rPr lang="hu-HU" sz="2400" dirty="0">
                <a:solidFill>
                  <a:srgbClr val="002060"/>
                </a:solidFill>
              </a:rPr>
              <a:t>Hosszú hasznos élettartam.</a:t>
            </a:r>
          </a:p>
          <a:p>
            <a:pPr marL="400050" lvl="1" indent="0">
              <a:buNone/>
            </a:pPr>
            <a:endParaRPr lang="hu-HU" sz="2400" b="1" dirty="0">
              <a:solidFill>
                <a:srgbClr val="181BA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6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107504" y="1166333"/>
            <a:ext cx="8928992" cy="5328592"/>
          </a:xfrm>
        </p:spPr>
        <p:txBody>
          <a:bodyPr>
            <a:normAutofit/>
          </a:bodyPr>
          <a:lstStyle/>
          <a:p>
            <a:r>
              <a:rPr lang="hu-HU" sz="2400" dirty="0">
                <a:solidFill>
                  <a:srgbClr val="008000"/>
                </a:solidFill>
              </a:rPr>
              <a:t>Jó hústermelő képesség.</a:t>
            </a:r>
          </a:p>
          <a:p>
            <a:r>
              <a:rPr lang="hu-HU" sz="2400" dirty="0">
                <a:solidFill>
                  <a:srgbClr val="FF0000"/>
                </a:solidFill>
              </a:rPr>
              <a:t>Korán érés.</a:t>
            </a:r>
          </a:p>
          <a:p>
            <a:r>
              <a:rPr lang="hu-HU" sz="2400" dirty="0">
                <a:solidFill>
                  <a:srgbClr val="181BA8"/>
                </a:solidFill>
              </a:rPr>
              <a:t>Takarmányhasznosítás, legelőkészség, minimális szántóföldi takarmány igény.</a:t>
            </a:r>
          </a:p>
          <a:p>
            <a:r>
              <a:rPr lang="hu-HU" sz="2400" dirty="0">
                <a:solidFill>
                  <a:srgbClr val="9F3409"/>
                </a:solidFill>
              </a:rPr>
              <a:t>Jó szervezeti szilárdság, szélsőséges időjárási körülményekhez történő   alkalmazkodás, nyugodt temperamentum.</a:t>
            </a:r>
          </a:p>
          <a:p>
            <a:r>
              <a:rPr lang="hu-HU" sz="2400" dirty="0"/>
              <a:t>Az EU Közös Agrárpolitika (KAP) kiemelten támogatja a jövőben az </a:t>
            </a:r>
            <a:r>
              <a:rPr lang="hu-HU" sz="2400" dirty="0" err="1"/>
              <a:t>agroökológiai</a:t>
            </a:r>
            <a:r>
              <a:rPr lang="hu-HU" sz="2400" dirty="0"/>
              <a:t> elveken alapuló állattenyésztést, a gyepre alapozott marhahús rendszereket, a minőségi, helyi, hegyvidéki stb. termék címkézéseket a vidéki környezet és megélhetés megőrzése, az ökoszisztéma fenntartása érdekében.</a:t>
            </a:r>
          </a:p>
          <a:p>
            <a:r>
              <a:rPr lang="hu-HU" sz="2400" b="1" dirty="0">
                <a:solidFill>
                  <a:srgbClr val="9F3409"/>
                </a:solidFill>
              </a:rPr>
              <a:t>Fajta, genetika, </a:t>
            </a:r>
            <a:r>
              <a:rPr lang="hu-HU" sz="2400" b="1" dirty="0" err="1">
                <a:solidFill>
                  <a:srgbClr val="9F3409"/>
                </a:solidFill>
              </a:rPr>
              <a:t>genomika</a:t>
            </a:r>
            <a:r>
              <a:rPr lang="hu-HU" sz="2400" b="1" dirty="0">
                <a:solidFill>
                  <a:srgbClr val="9F3409"/>
                </a:solidFill>
              </a:rPr>
              <a:t>, TÉB, tartástechnológia, takarmányozás, legeltetési rendszer.</a:t>
            </a:r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0" y="2333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b="1" dirty="0">
                <a:solidFill>
                  <a:srgbClr val="663300"/>
                </a:solidFill>
              </a:rPr>
              <a:t>Fenntartható húsmarhatartás, hatékonyság növelés lehetőségei</a:t>
            </a:r>
          </a:p>
        </p:txBody>
      </p:sp>
    </p:spTree>
    <p:extLst>
      <p:ext uri="{BB962C8B-B14F-4D97-AF65-F5344CB8AC3E}">
        <p14:creationId xmlns:p14="http://schemas.microsoft.com/office/powerpoint/2010/main" val="152006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41816" y="116632"/>
            <a:ext cx="8802184" cy="891536"/>
          </a:xfrm>
        </p:spPr>
        <p:txBody>
          <a:bodyPr>
            <a:normAutofit fontScale="90000"/>
          </a:bodyPr>
          <a:lstStyle/>
          <a:p>
            <a:r>
              <a:rPr lang="hu-HU" sz="3200" b="1" dirty="0">
                <a:solidFill>
                  <a:srgbClr val="663300"/>
                </a:solidFill>
              </a:rPr>
              <a:t>Takarmányhasznosítás, legelőkészség, növekedési erély, testméret a fenntartható gazdálkodás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400600"/>
          </a:xfrm>
        </p:spPr>
        <p:txBody>
          <a:bodyPr>
            <a:noAutofit/>
          </a:bodyPr>
          <a:lstStyle/>
          <a:p>
            <a:r>
              <a:rPr lang="hu-HU" sz="2200" b="1" dirty="0"/>
              <a:t>A TEAGASC: </a:t>
            </a:r>
            <a:r>
              <a:rPr lang="hu-HU" sz="2200" b="1" dirty="0">
                <a:solidFill>
                  <a:srgbClr val="C00000"/>
                </a:solidFill>
              </a:rPr>
              <a:t>Azonos takarmányadagon 75 hereford vagy 50 kontinentális fajtájú egyed hizlalható</a:t>
            </a:r>
            <a:r>
              <a:rPr lang="hu-HU" sz="2200" dirty="0"/>
              <a:t>, takarmányozási költség ↓, haszonkulcs ↑ (</a:t>
            </a:r>
            <a:r>
              <a:rPr lang="hu-HU" sz="2200" i="1" dirty="0" err="1"/>
              <a:t>French</a:t>
            </a:r>
            <a:r>
              <a:rPr lang="hu-HU" sz="2200" i="1" dirty="0"/>
              <a:t>, </a:t>
            </a:r>
            <a:r>
              <a:rPr lang="hu-HU" sz="2200" i="1" dirty="0" err="1"/>
              <a:t>Lync</a:t>
            </a:r>
            <a:r>
              <a:rPr lang="hu-HU" sz="2200" i="1" dirty="0"/>
              <a:t>, </a:t>
            </a:r>
            <a:r>
              <a:rPr lang="hu-HU" sz="2200" dirty="0"/>
              <a:t>2019). A hereford </a:t>
            </a:r>
            <a:r>
              <a:rPr lang="hu-HU" sz="2200" dirty="0" err="1"/>
              <a:t>húsmarhák</a:t>
            </a:r>
            <a:r>
              <a:rPr lang="hu-HU" sz="2200" dirty="0"/>
              <a:t> a kontinentális fajtáknál három hónappal korábban vágásérettek, kiváló minőségű végterméket adnak 18-20 hónapos korukra. </a:t>
            </a:r>
          </a:p>
          <a:p>
            <a:r>
              <a:rPr lang="hu-HU" sz="2200" b="1" dirty="0"/>
              <a:t>USMARC 2003-2012</a:t>
            </a:r>
            <a:r>
              <a:rPr lang="hu-HU" sz="2200" dirty="0"/>
              <a:t>.: 5600 egyed vizsgálata; takarmány költség (tinó/év) 5 éves ciklusra a hereford esetében volt a legalacsonyabb. + 5,80 $ </a:t>
            </a:r>
            <a:r>
              <a:rPr lang="hu-HU" sz="2200" dirty="0" err="1"/>
              <a:t>charolais</a:t>
            </a:r>
            <a:r>
              <a:rPr lang="hu-HU" sz="2200" dirty="0"/>
              <a:t>, +19,75 $ </a:t>
            </a:r>
            <a:r>
              <a:rPr lang="hu-HU" sz="2200" dirty="0" err="1"/>
              <a:t>aberdeen</a:t>
            </a:r>
            <a:r>
              <a:rPr lang="hu-HU" sz="2200" dirty="0"/>
              <a:t> </a:t>
            </a:r>
            <a:r>
              <a:rPr lang="hu-HU" sz="2200" dirty="0" err="1"/>
              <a:t>angus</a:t>
            </a:r>
            <a:r>
              <a:rPr lang="hu-HU" sz="2200" dirty="0"/>
              <a:t>, +22,16 $ szimentáli, +22,79 $ </a:t>
            </a:r>
            <a:r>
              <a:rPr lang="hu-HU" sz="2200" dirty="0" err="1"/>
              <a:t>red</a:t>
            </a:r>
            <a:r>
              <a:rPr lang="hu-HU" sz="2200" dirty="0"/>
              <a:t> </a:t>
            </a:r>
            <a:r>
              <a:rPr lang="hu-HU" sz="2200" dirty="0" err="1"/>
              <a:t>angus</a:t>
            </a:r>
            <a:r>
              <a:rPr lang="hu-HU" sz="2200" dirty="0"/>
              <a:t>. </a:t>
            </a:r>
            <a:r>
              <a:rPr lang="hu-HU" sz="2200" b="1" dirty="0">
                <a:solidFill>
                  <a:srgbClr val="C00000"/>
                </a:solidFill>
              </a:rPr>
              <a:t>A hereford kimagasló takarmányhasznosító</a:t>
            </a:r>
            <a:r>
              <a:rPr lang="hu-HU" sz="2200" dirty="0"/>
              <a:t> (</a:t>
            </a:r>
            <a:r>
              <a:rPr lang="hu-HU" sz="2200" i="1" dirty="0" err="1"/>
              <a:t>Bedwel</a:t>
            </a:r>
            <a:r>
              <a:rPr lang="hu-HU" sz="2200" i="1" dirty="0"/>
              <a:t>,</a:t>
            </a:r>
            <a:r>
              <a:rPr lang="hu-HU" sz="2200" dirty="0"/>
              <a:t> 2017). </a:t>
            </a:r>
          </a:p>
          <a:p>
            <a:r>
              <a:rPr lang="hu-HU" sz="2200" b="1" dirty="0"/>
              <a:t>AHA  2007.: </a:t>
            </a:r>
            <a:r>
              <a:rPr lang="hu-HU" sz="2200" dirty="0"/>
              <a:t>hereford bikák és </a:t>
            </a:r>
            <a:r>
              <a:rPr lang="hu-HU" sz="2200" dirty="0" err="1"/>
              <a:t>aberdeen</a:t>
            </a:r>
            <a:r>
              <a:rPr lang="hu-HU" sz="2200" dirty="0"/>
              <a:t> </a:t>
            </a:r>
            <a:r>
              <a:rPr lang="hu-HU" sz="2200" dirty="0" err="1"/>
              <a:t>angus</a:t>
            </a:r>
            <a:r>
              <a:rPr lang="hu-HU" sz="2200" dirty="0"/>
              <a:t> tehenek keresztezésének </a:t>
            </a:r>
            <a:r>
              <a:rPr lang="hu-HU" sz="2200" dirty="0" err="1"/>
              <a:t>heterózis</a:t>
            </a:r>
            <a:r>
              <a:rPr lang="hu-HU" sz="2200" dirty="0"/>
              <a:t> hatását modellezték 10 éves ciklusra. A kutatás eredményei: + 7% </a:t>
            </a:r>
            <a:r>
              <a:rPr lang="hu-HU" sz="2200" dirty="0" err="1"/>
              <a:t>-os</a:t>
            </a:r>
            <a:r>
              <a:rPr lang="hu-HU" sz="2200" dirty="0"/>
              <a:t> vemhesülési arány, jobb takarmányhasznosítás és napi súlygyarapodás. </a:t>
            </a:r>
            <a:r>
              <a:rPr lang="hu-HU" sz="2200" b="1" dirty="0">
                <a:solidFill>
                  <a:srgbClr val="C00000"/>
                </a:solidFill>
              </a:rPr>
              <a:t>A hereford keresztezett tehenek a szaporasági tulajdonságok és a hosszú hasznos élettartam következtében +20%-os költségmegtakarítást eredményeztek ugyanazon ráfordítások mellett</a:t>
            </a:r>
            <a:r>
              <a:rPr lang="hu-HU" sz="2200" dirty="0"/>
              <a:t> (</a:t>
            </a:r>
            <a:r>
              <a:rPr lang="hu-HU" sz="2200" i="1" dirty="0" err="1"/>
              <a:t>Pierce</a:t>
            </a:r>
            <a:r>
              <a:rPr lang="hu-HU" sz="2200" i="1" dirty="0"/>
              <a:t>,</a:t>
            </a:r>
            <a:r>
              <a:rPr lang="hu-HU" sz="2200" dirty="0"/>
              <a:t> 2009).</a:t>
            </a:r>
          </a:p>
          <a:p>
            <a:endParaRPr lang="hu-HU" sz="2200" dirty="0"/>
          </a:p>
          <a:p>
            <a:endParaRPr lang="hu-HU" sz="2200" dirty="0"/>
          </a:p>
          <a:p>
            <a:pPr marL="0" indent="0">
              <a:buNone/>
            </a:pP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167376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628800"/>
            <a:ext cx="9108504" cy="5155149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endParaRPr lang="hu-HU" sz="2600" dirty="0"/>
          </a:p>
          <a:p>
            <a:pPr lvl="1">
              <a:buFont typeface="Wingdings" panose="05000000000000000000" pitchFamily="2" charset="2"/>
              <a:buChar char="ü"/>
            </a:pPr>
            <a:endParaRPr lang="hu-HU" sz="1800" dirty="0"/>
          </a:p>
        </p:txBody>
      </p:sp>
      <p:graphicFrame>
        <p:nvGraphicFramePr>
          <p:cNvPr id="7" name="Tábláza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5223000"/>
              </p:ext>
            </p:extLst>
          </p:nvPr>
        </p:nvGraphicFramePr>
        <p:xfrm>
          <a:off x="179512" y="2564904"/>
          <a:ext cx="8784975" cy="2133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55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25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Fajta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Egyed-szám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Vágási kor (hónap)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Vágás-kori élősúly (kg)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Hasított</a:t>
                      </a:r>
                      <a:r>
                        <a:rPr lang="hu-HU" sz="1400" strike="sngStrike" dirty="0">
                          <a:effectLst/>
                        </a:rPr>
                        <a:t> </a:t>
                      </a:r>
                      <a:r>
                        <a:rPr lang="hu-HU" sz="1400" dirty="0">
                          <a:effectLst/>
                        </a:rPr>
                        <a:t>súly (kg)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Vágási 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Alapár (€/kg)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Minőségi felár (€/kg)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Minőségi korrekció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(€/kg)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Fajta bónusz (€/kg)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AA ü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11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18.7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531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269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50.7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3.65</a:t>
                      </a:r>
                      <a:endParaRPr lang="hu-H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0.19</a:t>
                      </a:r>
                      <a:endParaRPr lang="hu-H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-0.16</a:t>
                      </a:r>
                      <a:endParaRPr lang="hu-H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0.1</a:t>
                      </a:r>
                      <a:endParaRPr lang="hu-H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LM ü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3</a:t>
                      </a:r>
                      <a:endParaRPr lang="hu-H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18.8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549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288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52.5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3.65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0.2</a:t>
                      </a:r>
                      <a:endParaRPr lang="hu-H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-0.06</a:t>
                      </a:r>
                      <a:endParaRPr lang="hu-H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0</a:t>
                      </a:r>
                      <a:endParaRPr lang="hu-H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H ü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b="1" dirty="0">
                          <a:solidFill>
                            <a:srgbClr val="FF0000"/>
                          </a:solidFill>
                          <a:effectLst/>
                        </a:rPr>
                        <a:t>26</a:t>
                      </a:r>
                      <a:endParaRPr lang="hu-HU" sz="14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19</a:t>
                      </a:r>
                      <a:endParaRPr lang="hu-H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532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272</a:t>
                      </a:r>
                      <a:endParaRPr lang="hu-H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51.1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3.65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0.2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-0.13</a:t>
                      </a:r>
                      <a:endParaRPr lang="hu-H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0.1</a:t>
                      </a:r>
                      <a:endParaRPr lang="hu-H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AA b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5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19.2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606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317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52.4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3.6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0.2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-0.12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0.1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LM b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3</a:t>
                      </a:r>
                      <a:endParaRPr lang="hu-H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18.6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579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313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54.2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3.6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0.2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-0.04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0</a:t>
                      </a:r>
                      <a:endParaRPr lang="hu-H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H b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b="1" dirty="0">
                          <a:solidFill>
                            <a:srgbClr val="FF0000"/>
                          </a:solidFill>
                          <a:effectLst/>
                        </a:rPr>
                        <a:t>16</a:t>
                      </a:r>
                      <a:endParaRPr lang="hu-HU" sz="14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19</a:t>
                      </a:r>
                      <a:endParaRPr lang="hu-H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606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316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52.2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3.6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0.19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-0.14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0.1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3" name="Tábláza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1368051"/>
              </p:ext>
            </p:extLst>
          </p:nvPr>
        </p:nvGraphicFramePr>
        <p:xfrm>
          <a:off x="179512" y="4691360"/>
          <a:ext cx="8784975" cy="2133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55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25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81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409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b="1" dirty="0">
                          <a:effectLst/>
                        </a:rPr>
                        <a:t> </a:t>
                      </a:r>
                      <a:endParaRPr lang="hu-H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b="1" dirty="0">
                          <a:effectLst/>
                        </a:rPr>
                        <a:t>Átlag-ár (€/kg)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b="1" dirty="0" err="1">
                          <a:effectLst/>
                        </a:rPr>
                        <a:t>Karkasz</a:t>
                      </a:r>
                      <a:r>
                        <a:rPr lang="hu-HU" sz="1400" b="1" dirty="0">
                          <a:effectLst/>
                        </a:rPr>
                        <a:t> ár (€)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hu-H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b="1" dirty="0">
                          <a:effectLst/>
                        </a:rPr>
                        <a:t>Vágási osztály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b="1" dirty="0">
                          <a:effectLst/>
                        </a:rPr>
                        <a:t>Faggyú pont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b="1" dirty="0">
                          <a:effectLst/>
                        </a:rPr>
                        <a:t>Időben vágás- érett 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b="1" dirty="0">
                          <a:effectLst/>
                        </a:rPr>
                        <a:t>Átlagos napi súly-gyarapodás g/nap</a:t>
                      </a:r>
                      <a:endParaRPr lang="hu-H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b="1" dirty="0">
                          <a:effectLst/>
                        </a:rPr>
                        <a:t>Átlagos takarmány bevitel kg</a:t>
                      </a:r>
                      <a:endParaRPr lang="hu-H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b="1" dirty="0">
                          <a:effectLst/>
                        </a:rPr>
                        <a:t> </a:t>
                      </a:r>
                      <a:endParaRPr lang="hu-H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b="1" dirty="0">
                          <a:effectLst/>
                        </a:rPr>
                        <a:t> </a:t>
                      </a:r>
                      <a:endParaRPr lang="hu-H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AA ü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/>
                        </a:rPr>
                        <a:t>3.78</a:t>
                      </a:r>
                      <a:endParaRPr lang="hu-H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/>
                        </a:rPr>
                        <a:t>1,018</a:t>
                      </a:r>
                      <a:endParaRPr lang="hu-H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/>
                        </a:rPr>
                        <a:t>O=</a:t>
                      </a:r>
                      <a:endParaRPr lang="hu-H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/>
                        </a:rPr>
                        <a:t>3+</a:t>
                      </a:r>
                      <a:endParaRPr lang="hu-H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/>
                        </a:rPr>
                        <a:t>79</a:t>
                      </a:r>
                      <a:endParaRPr lang="hu-H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/>
                        </a:rPr>
                        <a:t>900</a:t>
                      </a:r>
                      <a:endParaRPr lang="hu-H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/>
                        </a:rPr>
                        <a:t>174</a:t>
                      </a:r>
                      <a:endParaRPr lang="hu-H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LM ü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/>
                        </a:rPr>
                        <a:t>3.79</a:t>
                      </a:r>
                      <a:endParaRPr lang="hu-H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/>
                        </a:rPr>
                        <a:t>1,090</a:t>
                      </a:r>
                      <a:endParaRPr lang="hu-H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/>
                        </a:rPr>
                        <a:t>O+</a:t>
                      </a:r>
                      <a:endParaRPr lang="hu-H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/>
                        </a:rPr>
                        <a:t>3+</a:t>
                      </a:r>
                      <a:endParaRPr lang="hu-H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/>
                        </a:rPr>
                        <a:t>60</a:t>
                      </a:r>
                      <a:endParaRPr lang="hu-H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/>
                        </a:rPr>
                        <a:t>1170</a:t>
                      </a:r>
                      <a:endParaRPr lang="hu-H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/>
                        </a:rPr>
                        <a:t>199</a:t>
                      </a:r>
                      <a:endParaRPr lang="hu-H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H ü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/>
                        </a:rPr>
                        <a:t>3.82</a:t>
                      </a:r>
                      <a:endParaRPr lang="hu-H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/>
                        </a:rPr>
                        <a:t>1,038</a:t>
                      </a:r>
                      <a:endParaRPr lang="hu-H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/>
                        </a:rPr>
                        <a:t>O+</a:t>
                      </a:r>
                      <a:endParaRPr lang="hu-H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/>
                        </a:rPr>
                        <a:t>4-</a:t>
                      </a:r>
                      <a:endParaRPr lang="hu-H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/>
                        </a:rPr>
                        <a:t>79</a:t>
                      </a:r>
                      <a:endParaRPr lang="hu-H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/>
                        </a:rPr>
                        <a:t>1000</a:t>
                      </a:r>
                      <a:endParaRPr lang="hu-H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/>
                        </a:rPr>
                        <a:t>171</a:t>
                      </a:r>
                      <a:endParaRPr lang="hu-H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AA b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b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3.78</a:t>
                      </a:r>
                      <a:endParaRPr lang="hu-HU" sz="14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b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1,199</a:t>
                      </a:r>
                      <a:endParaRPr lang="hu-HU" sz="14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  <a:latin typeface="+mj-lt"/>
                        </a:rPr>
                        <a:t>O+</a:t>
                      </a:r>
                      <a:endParaRPr lang="hu-H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  <a:latin typeface="+mj-lt"/>
                        </a:rPr>
                        <a:t>3=</a:t>
                      </a:r>
                      <a:endParaRPr lang="hu-H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  <a:latin typeface="+mj-lt"/>
                        </a:rPr>
                        <a:t>31</a:t>
                      </a:r>
                      <a:endParaRPr lang="hu-H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  <a:latin typeface="+mj-lt"/>
                        </a:rPr>
                        <a:t>910</a:t>
                      </a:r>
                      <a:endParaRPr lang="hu-H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  <a:latin typeface="+mj-lt"/>
                        </a:rPr>
                        <a:t>235</a:t>
                      </a:r>
                      <a:endParaRPr lang="hu-H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 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 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LM b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3.76</a:t>
                      </a:r>
                      <a:endParaRPr lang="hu-H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1,178</a:t>
                      </a:r>
                      <a:endParaRPr lang="hu-H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R-</a:t>
                      </a:r>
                      <a:endParaRPr lang="hu-H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3=</a:t>
                      </a:r>
                      <a:endParaRPr lang="hu-H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23</a:t>
                      </a:r>
                      <a:endParaRPr lang="hu-H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900</a:t>
                      </a:r>
                      <a:endParaRPr lang="hu-H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247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 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 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H b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3.74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1,182</a:t>
                      </a:r>
                      <a:endParaRPr lang="hu-H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O+</a:t>
                      </a:r>
                      <a:endParaRPr lang="hu-H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3+</a:t>
                      </a:r>
                      <a:endParaRPr lang="hu-H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b="1" dirty="0">
                          <a:solidFill>
                            <a:srgbClr val="FF0000"/>
                          </a:solidFill>
                          <a:effectLst/>
                        </a:rPr>
                        <a:t>64</a:t>
                      </a:r>
                      <a:endParaRPr lang="hu-HU" sz="14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1040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b="1" dirty="0">
                          <a:solidFill>
                            <a:srgbClr val="FF0000"/>
                          </a:solidFill>
                          <a:effectLst/>
                        </a:rPr>
                        <a:t>233</a:t>
                      </a:r>
                      <a:endParaRPr lang="hu-HU" sz="14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 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 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4" name="Téglalap 13"/>
          <p:cNvSpPr/>
          <p:nvPr/>
        </p:nvSpPr>
        <p:spPr>
          <a:xfrm>
            <a:off x="0" y="116632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/>
              <a:t>Négy fajta összehasonlítása tejtermelő állományon végzett keresztezésben. Cél 18 - 21 hónapos korra üsző 275 kg, bika 300 kg hasított testsúly. A hizlalás a 2. nyári legeltetési időszak végéig, a többlet téli takarmányozási költség elkerülésére érdekében.</a:t>
            </a:r>
            <a:endParaRPr lang="hu-HU" sz="2000" b="1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FF0000"/>
                </a:solidFill>
              </a:rPr>
              <a:t>A hereford kiemelkedő: koránérés, takarmányhasznosítás, legelőhasznosítás, súlygyarapodás. Alacsonyabb költség, kevesebb takarmány, hamarabb elért vágósúlyt, fontosak a fenntartható szarvasmarhatartás stratégiájának kialakításakor. </a:t>
            </a:r>
            <a:r>
              <a:rPr lang="hu-HU" sz="2000" i="1" dirty="0">
                <a:solidFill>
                  <a:srgbClr val="FF0000"/>
                </a:solidFill>
              </a:rPr>
              <a:t>(</a:t>
            </a:r>
            <a:r>
              <a:rPr lang="hu-HU" sz="2000" i="1" dirty="0" err="1">
                <a:solidFill>
                  <a:srgbClr val="FF0000"/>
                </a:solidFill>
              </a:rPr>
              <a:t>Marren</a:t>
            </a:r>
            <a:r>
              <a:rPr lang="hu-HU" sz="2000" i="1" dirty="0">
                <a:solidFill>
                  <a:srgbClr val="FF0000"/>
                </a:solidFill>
              </a:rPr>
              <a:t>, 2020)</a:t>
            </a:r>
          </a:p>
        </p:txBody>
      </p:sp>
    </p:spTree>
    <p:extLst>
      <p:ext uri="{BB962C8B-B14F-4D97-AF65-F5344CB8AC3E}">
        <p14:creationId xmlns:p14="http://schemas.microsoft.com/office/powerpoint/2010/main" val="252010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755576" y="2996952"/>
            <a:ext cx="8352928" cy="1470025"/>
          </a:xfrm>
        </p:spPr>
        <p:txBody>
          <a:bodyPr>
            <a:normAutofit/>
          </a:bodyPr>
          <a:lstStyle/>
          <a:p>
            <a:r>
              <a:rPr lang="hu-HU" sz="3600" b="1" dirty="0">
                <a:solidFill>
                  <a:srgbClr val="663300"/>
                </a:solidFill>
              </a:rPr>
              <a:t>KÖSZÖNÖM MEGTISZTELŐ FIGYELMÜKET!</a:t>
            </a:r>
          </a:p>
        </p:txBody>
      </p:sp>
    </p:spTree>
    <p:extLst>
      <p:ext uri="{BB962C8B-B14F-4D97-AF65-F5344CB8AC3E}">
        <p14:creationId xmlns:p14="http://schemas.microsoft.com/office/powerpoint/2010/main" val="4178869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1008112"/>
          </a:xfrm>
        </p:spPr>
        <p:txBody>
          <a:bodyPr>
            <a:noAutofit/>
          </a:bodyPr>
          <a:lstStyle/>
          <a:p>
            <a:r>
              <a:rPr lang="hu-HU" sz="3200" b="1" dirty="0">
                <a:solidFill>
                  <a:srgbClr val="663300"/>
                </a:solidFill>
              </a:rPr>
              <a:t>A világ szarvasmarha hústermelésének és  húsfogyasztásának alakulása 1960 -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75" y="4220030"/>
            <a:ext cx="5668602" cy="2588209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5076056" y="1142091"/>
            <a:ext cx="39799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C00000"/>
                </a:solidFill>
              </a:rPr>
              <a:t>Folyamatosan </a:t>
            </a:r>
            <a:r>
              <a:rPr lang="hu-HU" sz="2400" b="1" dirty="0">
                <a:solidFill>
                  <a:srgbClr val="C00000"/>
                </a:solidFill>
              </a:rPr>
              <a:t>növekvő tendencia</a:t>
            </a:r>
            <a:r>
              <a:rPr lang="hu-HU" sz="2400" dirty="0">
                <a:solidFill>
                  <a:srgbClr val="C00000"/>
                </a:solidFill>
              </a:rPr>
              <a:t>, 50 év alatt </a:t>
            </a:r>
            <a:r>
              <a:rPr lang="hu-HU" sz="2400" b="1" dirty="0">
                <a:solidFill>
                  <a:srgbClr val="C00000"/>
                </a:solidFill>
              </a:rPr>
              <a:t>+1,59% éves átlagban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rgbClr val="C00000"/>
                </a:solidFill>
              </a:rPr>
              <a:t>2018-ban: 67,354</a:t>
            </a:r>
            <a:r>
              <a:rPr lang="hu-HU" sz="2400" dirty="0">
                <a:solidFill>
                  <a:srgbClr val="C00000"/>
                </a:solidFill>
              </a:rPr>
              <a:t> millió tonna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rgbClr val="C00000"/>
                </a:solidFill>
              </a:rPr>
              <a:t>2030-ra:</a:t>
            </a:r>
            <a:r>
              <a:rPr lang="hu-HU" sz="2400" dirty="0">
                <a:solidFill>
                  <a:srgbClr val="C00000"/>
                </a:solidFill>
              </a:rPr>
              <a:t> </a:t>
            </a:r>
            <a:r>
              <a:rPr lang="hu-HU" sz="2400" b="1" dirty="0">
                <a:solidFill>
                  <a:srgbClr val="C00000"/>
                </a:solidFill>
              </a:rPr>
              <a:t>69-89</a:t>
            </a:r>
            <a:r>
              <a:rPr lang="hu-HU" sz="2400" dirty="0">
                <a:solidFill>
                  <a:srgbClr val="C00000"/>
                </a:solidFill>
              </a:rPr>
              <a:t> millió tonna várhatóan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200" i="1" dirty="0" err="1">
                <a:solidFill>
                  <a:srgbClr val="C00000"/>
                </a:solidFill>
              </a:rPr>
              <a:t>FAOstat</a:t>
            </a:r>
            <a:r>
              <a:rPr lang="hu-HU" sz="1200" i="1" dirty="0">
                <a:solidFill>
                  <a:srgbClr val="C00000"/>
                </a:solidFill>
              </a:rPr>
              <a:t> </a:t>
            </a:r>
            <a:r>
              <a:rPr lang="hu-HU" sz="1200" i="1" dirty="0" err="1">
                <a:solidFill>
                  <a:srgbClr val="C00000"/>
                </a:solidFill>
              </a:rPr>
              <a:t>data</a:t>
            </a:r>
            <a:r>
              <a:rPr lang="hu-HU" sz="1200" i="1" dirty="0">
                <a:solidFill>
                  <a:srgbClr val="C00000"/>
                </a:solidFill>
              </a:rPr>
              <a:t>, 2020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5843653" y="4004413"/>
            <a:ext cx="327585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rgbClr val="0070C0"/>
                </a:solidFill>
              </a:rPr>
              <a:t>Fajlagos húsfogyasztás ↓↓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0070C0"/>
                </a:solidFill>
              </a:rPr>
              <a:t>2018-ban(kg/fő/év) baromfi: 16,7 kg; sertés: 15,8 kg; marha: </a:t>
            </a:r>
            <a:r>
              <a:rPr lang="hu-HU" sz="2400" b="1" dirty="0">
                <a:solidFill>
                  <a:srgbClr val="0070C0"/>
                </a:solidFill>
              </a:rPr>
              <a:t>8,</a:t>
            </a:r>
            <a:r>
              <a:rPr lang="hu-HU" sz="2400" b="1" dirty="0" err="1">
                <a:solidFill>
                  <a:srgbClr val="0070C0"/>
                </a:solidFill>
              </a:rPr>
              <a:t>8</a:t>
            </a:r>
            <a:r>
              <a:rPr lang="hu-HU" sz="2400" b="1" dirty="0">
                <a:solidFill>
                  <a:srgbClr val="0070C0"/>
                </a:solidFill>
              </a:rPr>
              <a:t> kg</a:t>
            </a:r>
            <a:r>
              <a:rPr lang="hu-HU" sz="2400" dirty="0">
                <a:solidFill>
                  <a:srgbClr val="0070C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200" i="1" dirty="0" err="1">
                <a:solidFill>
                  <a:srgbClr val="0070C0"/>
                </a:solidFill>
              </a:rPr>
              <a:t>FAOstat</a:t>
            </a:r>
            <a:r>
              <a:rPr lang="hu-HU" sz="1200" i="1" dirty="0">
                <a:solidFill>
                  <a:srgbClr val="0070C0"/>
                </a:solidFill>
              </a:rPr>
              <a:t> </a:t>
            </a:r>
            <a:r>
              <a:rPr lang="hu-HU" sz="1200" i="1" dirty="0" err="1">
                <a:solidFill>
                  <a:srgbClr val="0070C0"/>
                </a:solidFill>
              </a:rPr>
              <a:t>data</a:t>
            </a:r>
            <a:r>
              <a:rPr lang="hu-HU" sz="1200" i="1" dirty="0">
                <a:solidFill>
                  <a:srgbClr val="0070C0"/>
                </a:solidFill>
              </a:rPr>
              <a:t>, 2020</a:t>
            </a:r>
            <a:endParaRPr lang="hu-HU" sz="2400" dirty="0">
              <a:solidFill>
                <a:srgbClr val="0070C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88"/>
          <a:stretch/>
        </p:blipFill>
        <p:spPr bwMode="auto">
          <a:xfrm>
            <a:off x="148102" y="1099425"/>
            <a:ext cx="4855946" cy="306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427" y="2060848"/>
            <a:ext cx="1539709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636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46000" r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1008112"/>
          </a:xfrm>
        </p:spPr>
        <p:txBody>
          <a:bodyPr>
            <a:noAutofit/>
          </a:bodyPr>
          <a:lstStyle/>
          <a:p>
            <a:r>
              <a:rPr lang="hu-HU" sz="3200" b="1" dirty="0">
                <a:solidFill>
                  <a:srgbClr val="663300"/>
                </a:solidFill>
              </a:rPr>
              <a:t>A marhahús szektor globális kibocsátása a sertés- és csirkeágazathoz képest</a:t>
            </a:r>
          </a:p>
        </p:txBody>
      </p:sp>
      <p:graphicFrame>
        <p:nvGraphicFramePr>
          <p:cNvPr id="9" name="Tartalom helye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2122161"/>
              </p:ext>
            </p:extLst>
          </p:nvPr>
        </p:nvGraphicFramePr>
        <p:xfrm>
          <a:off x="104031" y="1340768"/>
          <a:ext cx="9001002" cy="2736303"/>
        </p:xfrm>
        <a:graphic>
          <a:graphicData uri="http://schemas.openxmlformats.org/drawingml/2006/table">
            <a:tbl>
              <a:tblPr/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4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20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2019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8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8012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243397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b="1" i="0" u="none" strike="noStrike" dirty="0">
                          <a:solidFill>
                            <a:srgbClr val="2E2E2E"/>
                          </a:solidFill>
                          <a:effectLst/>
                          <a:latin typeface="Calibri"/>
                        </a:rPr>
                        <a:t>Faj</a:t>
                      </a:r>
                    </a:p>
                  </a:txBody>
                  <a:tcPr marL="5350" marR="5350" marT="5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b="1" i="0" u="none" strike="noStrike" dirty="0">
                          <a:solidFill>
                            <a:srgbClr val="2E2E2E"/>
                          </a:solidFill>
                          <a:effectLst/>
                          <a:latin typeface="Calibri"/>
                        </a:rPr>
                        <a:t>Egyed (ezer)</a:t>
                      </a:r>
                    </a:p>
                  </a:txBody>
                  <a:tcPr marL="5350" marR="5350" marT="5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i="0" u="none" strike="noStrike" dirty="0">
                          <a:solidFill>
                            <a:srgbClr val="2E2E2E"/>
                          </a:solidFill>
                          <a:effectLst/>
                          <a:latin typeface="Calibri"/>
                        </a:rPr>
                        <a:t>Hústermelés (millió tonna)</a:t>
                      </a:r>
                    </a:p>
                  </a:txBody>
                  <a:tcPr marL="5350" marR="5350" marT="5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i="0" u="none" strike="noStrike" dirty="0">
                          <a:solidFill>
                            <a:srgbClr val="2E2E2E"/>
                          </a:solidFill>
                          <a:effectLst/>
                          <a:latin typeface="Calibri"/>
                        </a:rPr>
                        <a:t>Vágott egyed (ezer)</a:t>
                      </a:r>
                    </a:p>
                  </a:txBody>
                  <a:tcPr marL="5350" marR="5350" marT="5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i="0" u="none" strike="noStrike" dirty="0">
                          <a:solidFill>
                            <a:srgbClr val="2E2E2E"/>
                          </a:solidFill>
                          <a:effectLst/>
                          <a:latin typeface="Calibri"/>
                        </a:rPr>
                        <a:t>Átlagos vágott súly (kg)</a:t>
                      </a:r>
                    </a:p>
                  </a:txBody>
                  <a:tcPr marL="5350" marR="5350" marT="5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i="0" u="none" strike="noStrike" dirty="0">
                          <a:solidFill>
                            <a:srgbClr val="2E2E2E"/>
                          </a:solidFill>
                          <a:effectLst/>
                          <a:latin typeface="Calibri"/>
                        </a:rPr>
                        <a:t>Élőtömeg összesen  (milliót.) e*</a:t>
                      </a:r>
                      <a:r>
                        <a:rPr lang="hu-HU" sz="1600" b="1" i="0" u="none" strike="noStrike" dirty="0" err="1">
                          <a:solidFill>
                            <a:srgbClr val="2E2E2E"/>
                          </a:solidFill>
                          <a:effectLst/>
                          <a:latin typeface="Calibri"/>
                        </a:rPr>
                        <a:t>v.súly</a:t>
                      </a:r>
                      <a:endParaRPr lang="hu-HU" sz="1600" b="1" i="0" u="none" strike="noStrike" dirty="0">
                        <a:solidFill>
                          <a:srgbClr val="2E2E2E"/>
                        </a:solidFill>
                        <a:effectLst/>
                        <a:latin typeface="Calibri"/>
                      </a:endParaRPr>
                    </a:p>
                  </a:txBody>
                  <a:tcPr marL="5350" marR="5350" marT="5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i="0" u="none" strike="noStrike" dirty="0">
                          <a:solidFill>
                            <a:srgbClr val="2E2E2E"/>
                          </a:solidFill>
                          <a:effectLst/>
                          <a:latin typeface="Calibri"/>
                        </a:rPr>
                        <a:t>Kibocsátás: </a:t>
                      </a:r>
                      <a:r>
                        <a:rPr lang="hu-HU" sz="1600" b="1" i="0" u="none" strike="noStrike" dirty="0" err="1">
                          <a:solidFill>
                            <a:srgbClr val="2E2E2E"/>
                          </a:solidFill>
                          <a:effectLst/>
                          <a:latin typeface="Calibri"/>
                        </a:rPr>
                        <a:t>Hústerm</a:t>
                      </a:r>
                      <a:r>
                        <a:rPr lang="hu-HU" sz="1600" b="1" i="0" u="none" strike="noStrike" dirty="0">
                          <a:solidFill>
                            <a:srgbClr val="2E2E2E"/>
                          </a:solidFill>
                          <a:effectLst/>
                          <a:latin typeface="Calibri"/>
                        </a:rPr>
                        <a:t>./ Élőtömeg  (kg/</a:t>
                      </a:r>
                      <a:r>
                        <a:rPr lang="hu-HU" sz="1600" b="1" i="0" u="none" strike="noStrike" dirty="0" err="1">
                          <a:solidFill>
                            <a:srgbClr val="2E2E2E"/>
                          </a:solidFill>
                          <a:effectLst/>
                          <a:latin typeface="Calibri"/>
                        </a:rPr>
                        <a:t>kg</a:t>
                      </a:r>
                      <a:r>
                        <a:rPr lang="hu-HU" sz="1600" b="1" i="0" u="none" strike="noStrike" dirty="0">
                          <a:solidFill>
                            <a:srgbClr val="2E2E2E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5350" marR="5350" marT="5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i="0" u="none" strike="noStrike" dirty="0">
                          <a:solidFill>
                            <a:srgbClr val="2E2E2E"/>
                          </a:solidFill>
                          <a:effectLst/>
                          <a:latin typeface="Calibri"/>
                        </a:rPr>
                        <a:t>Vágott/Összes egyed</a:t>
                      </a:r>
                    </a:p>
                  </a:txBody>
                  <a:tcPr marL="5350" marR="5350" marT="5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i="0" u="none" strike="noStrike" dirty="0">
                          <a:solidFill>
                            <a:srgbClr val="2E2E2E"/>
                          </a:solidFill>
                          <a:effectLst/>
                          <a:latin typeface="Calibri"/>
                        </a:rPr>
                        <a:t>Hús fogyasztás (kg/fő/év)</a:t>
                      </a:r>
                    </a:p>
                  </a:txBody>
                  <a:tcPr marL="5350" marR="5350" marT="5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581">
                <a:tc>
                  <a:txBody>
                    <a:bodyPr/>
                    <a:lstStyle/>
                    <a:p>
                      <a:pPr algn="l" fontAlgn="b"/>
                      <a:r>
                        <a:rPr lang="hu-H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Tehén</a:t>
                      </a:r>
                    </a:p>
                  </a:txBody>
                  <a:tcPr marL="5350" marR="5350" marT="5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0" i="0" u="none" strike="noStrike" dirty="0">
                          <a:solidFill>
                            <a:srgbClr val="2E2E2E"/>
                          </a:solidFill>
                          <a:effectLst/>
                          <a:latin typeface="Calibri"/>
                        </a:rPr>
                        <a:t>1.489.744</a:t>
                      </a:r>
                    </a:p>
                  </a:txBody>
                  <a:tcPr marL="5350" marR="5350" marT="5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0" i="0" u="none" strike="noStrike" dirty="0">
                          <a:solidFill>
                            <a:srgbClr val="2E2E2E"/>
                          </a:solidFill>
                          <a:effectLst/>
                          <a:latin typeface="Calibri"/>
                        </a:rPr>
                        <a:t>67,354</a:t>
                      </a:r>
                    </a:p>
                  </a:txBody>
                  <a:tcPr marL="5350" marR="5350" marT="5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0" i="0" u="none" strike="noStrike" dirty="0">
                          <a:solidFill>
                            <a:srgbClr val="2E2E2E"/>
                          </a:solidFill>
                          <a:effectLst/>
                          <a:latin typeface="Calibri"/>
                        </a:rPr>
                        <a:t>302.128</a:t>
                      </a:r>
                    </a:p>
                  </a:txBody>
                  <a:tcPr marL="5350" marR="5350" marT="5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0" i="0" u="none" strike="noStrike" dirty="0">
                          <a:solidFill>
                            <a:srgbClr val="2E2E2E"/>
                          </a:solidFill>
                          <a:effectLst/>
                          <a:latin typeface="Calibri"/>
                        </a:rPr>
                        <a:t>250</a:t>
                      </a:r>
                    </a:p>
                  </a:txBody>
                  <a:tcPr marL="5350" marR="5350" marT="5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0" i="0" u="none" strike="noStrike" dirty="0">
                          <a:solidFill>
                            <a:srgbClr val="2E2E2E"/>
                          </a:solidFill>
                          <a:effectLst/>
                          <a:latin typeface="Calibri"/>
                        </a:rPr>
                        <a:t>372,436</a:t>
                      </a:r>
                    </a:p>
                  </a:txBody>
                  <a:tcPr marL="5350" marR="5350" marT="5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0.181</a:t>
                      </a:r>
                    </a:p>
                  </a:txBody>
                  <a:tcPr marL="5350" marR="5350" marT="5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0.203</a:t>
                      </a:r>
                    </a:p>
                  </a:txBody>
                  <a:tcPr marL="5350" marR="5350" marT="5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0" i="0" u="none" strike="noStrike" dirty="0">
                          <a:solidFill>
                            <a:srgbClr val="2E2E2E"/>
                          </a:solidFill>
                          <a:effectLst/>
                          <a:latin typeface="Calibri"/>
                        </a:rPr>
                        <a:t>8,620</a:t>
                      </a:r>
                    </a:p>
                  </a:txBody>
                  <a:tcPr marL="5350" marR="5350" marT="5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8581">
                <a:tc>
                  <a:txBody>
                    <a:bodyPr/>
                    <a:lstStyle/>
                    <a:p>
                      <a:pPr algn="l" fontAlgn="b"/>
                      <a:r>
                        <a:rPr lang="hu-H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Koca</a:t>
                      </a:r>
                    </a:p>
                  </a:txBody>
                  <a:tcPr marL="5350" marR="5350" marT="5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0" i="0" u="none" strike="noStrike">
                          <a:solidFill>
                            <a:srgbClr val="2E2E2E"/>
                          </a:solidFill>
                          <a:effectLst/>
                          <a:latin typeface="Calibri"/>
                        </a:rPr>
                        <a:t>978.332</a:t>
                      </a:r>
                    </a:p>
                  </a:txBody>
                  <a:tcPr marL="5350" marR="5350" marT="5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0" i="0" u="none" strike="noStrike">
                          <a:solidFill>
                            <a:srgbClr val="2E2E2E"/>
                          </a:solidFill>
                          <a:effectLst/>
                          <a:latin typeface="Calibri"/>
                        </a:rPr>
                        <a:t>120,881</a:t>
                      </a:r>
                    </a:p>
                  </a:txBody>
                  <a:tcPr marL="5350" marR="5350" marT="5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0" i="0" u="none" strike="noStrike">
                          <a:solidFill>
                            <a:srgbClr val="2E2E2E"/>
                          </a:solidFill>
                          <a:effectLst/>
                          <a:latin typeface="Calibri"/>
                        </a:rPr>
                        <a:t>1.484.493</a:t>
                      </a:r>
                    </a:p>
                  </a:txBody>
                  <a:tcPr marL="5350" marR="5350" marT="5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0" i="0" u="none" strike="noStrike" dirty="0">
                          <a:solidFill>
                            <a:srgbClr val="2E2E2E"/>
                          </a:solidFill>
                          <a:effectLst/>
                          <a:latin typeface="Calibri"/>
                        </a:rPr>
                        <a:t>70</a:t>
                      </a:r>
                    </a:p>
                  </a:txBody>
                  <a:tcPr marL="5350" marR="5350" marT="5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0" i="0" u="none" strike="noStrike" dirty="0">
                          <a:solidFill>
                            <a:srgbClr val="2E2E2E"/>
                          </a:solidFill>
                          <a:effectLst/>
                          <a:latin typeface="Calibri"/>
                        </a:rPr>
                        <a:t>68,483</a:t>
                      </a:r>
                    </a:p>
                  </a:txBody>
                  <a:tcPr marL="5350" marR="5350" marT="5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1" i="0" u="none" strike="noStrike" dirty="0">
                          <a:solidFill>
                            <a:srgbClr val="2E2E2E"/>
                          </a:solidFill>
                          <a:effectLst/>
                          <a:latin typeface="Calibri"/>
                        </a:rPr>
                        <a:t>1.765</a:t>
                      </a:r>
                    </a:p>
                  </a:txBody>
                  <a:tcPr marL="5350" marR="5350" marT="5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1" i="0" u="none" strike="noStrike" dirty="0">
                          <a:solidFill>
                            <a:srgbClr val="2E2E2E"/>
                          </a:solidFill>
                          <a:effectLst/>
                          <a:latin typeface="Calibri"/>
                        </a:rPr>
                        <a:t>1.517</a:t>
                      </a:r>
                    </a:p>
                  </a:txBody>
                  <a:tcPr marL="5350" marR="5350" marT="5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0" i="0" u="none" strike="noStrike" dirty="0">
                          <a:solidFill>
                            <a:srgbClr val="2E2E2E"/>
                          </a:solidFill>
                          <a:effectLst/>
                          <a:latin typeface="Calibri"/>
                        </a:rPr>
                        <a:t>15,470</a:t>
                      </a:r>
                    </a:p>
                  </a:txBody>
                  <a:tcPr marL="5350" marR="5350" marT="5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7163">
                <a:tc>
                  <a:txBody>
                    <a:bodyPr/>
                    <a:lstStyle/>
                    <a:p>
                      <a:pPr algn="l" fontAlgn="b"/>
                      <a:r>
                        <a:rPr lang="hu-H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Baromfi</a:t>
                      </a:r>
                    </a:p>
                  </a:txBody>
                  <a:tcPr marL="5350" marR="5350" marT="5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0" i="0" u="none" strike="noStrike">
                          <a:solidFill>
                            <a:srgbClr val="2E2E2E"/>
                          </a:solidFill>
                          <a:effectLst/>
                          <a:latin typeface="Calibri"/>
                        </a:rPr>
                        <a:t>23.212.565</a:t>
                      </a:r>
                    </a:p>
                  </a:txBody>
                  <a:tcPr marL="5350" marR="5350" marT="5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0" i="0" u="none" strike="noStrike">
                          <a:solidFill>
                            <a:srgbClr val="2E2E2E"/>
                          </a:solidFill>
                          <a:effectLst/>
                          <a:latin typeface="Calibri"/>
                        </a:rPr>
                        <a:t>127,298</a:t>
                      </a:r>
                    </a:p>
                  </a:txBody>
                  <a:tcPr marL="5350" marR="5350" marT="5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0" i="0" u="none" strike="noStrike">
                          <a:solidFill>
                            <a:srgbClr val="2E2E2E"/>
                          </a:solidFill>
                          <a:effectLst/>
                          <a:latin typeface="Calibri"/>
                        </a:rPr>
                        <a:t>68.785.221</a:t>
                      </a:r>
                    </a:p>
                  </a:txBody>
                  <a:tcPr marL="5350" marR="5350" marT="5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0" i="0" u="none" strike="noStrike">
                          <a:solidFill>
                            <a:srgbClr val="2E2E2E"/>
                          </a:solidFill>
                          <a:effectLst/>
                          <a:latin typeface="Calibri"/>
                        </a:rPr>
                        <a:t>1.72</a:t>
                      </a:r>
                    </a:p>
                  </a:txBody>
                  <a:tcPr marL="5350" marR="5350" marT="5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0" i="0" u="none" strike="noStrike">
                          <a:solidFill>
                            <a:srgbClr val="2E2E2E"/>
                          </a:solidFill>
                          <a:effectLst/>
                          <a:latin typeface="Calibri"/>
                        </a:rPr>
                        <a:t>39,925</a:t>
                      </a:r>
                    </a:p>
                  </a:txBody>
                  <a:tcPr marL="5350" marR="5350" marT="5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1" i="0" u="none" strike="noStrike" dirty="0">
                          <a:solidFill>
                            <a:srgbClr val="2E2E2E"/>
                          </a:solidFill>
                          <a:effectLst/>
                          <a:latin typeface="Calibri"/>
                        </a:rPr>
                        <a:t>3.188</a:t>
                      </a:r>
                    </a:p>
                  </a:txBody>
                  <a:tcPr marL="5350" marR="5350" marT="5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1" i="0" u="none" strike="noStrike" dirty="0">
                          <a:solidFill>
                            <a:srgbClr val="2E2E2E"/>
                          </a:solidFill>
                          <a:effectLst/>
                          <a:latin typeface="Calibri"/>
                        </a:rPr>
                        <a:t>2.963</a:t>
                      </a:r>
                    </a:p>
                  </a:txBody>
                  <a:tcPr marL="5350" marR="5350" marT="5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600" b="0" i="0" u="none" strike="noStrike" dirty="0">
                          <a:solidFill>
                            <a:srgbClr val="2E2E2E"/>
                          </a:solidFill>
                          <a:effectLst/>
                          <a:latin typeface="Calibri"/>
                        </a:rPr>
                        <a:t>16,291</a:t>
                      </a:r>
                    </a:p>
                  </a:txBody>
                  <a:tcPr marL="5350" marR="5350" marT="5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8581">
                <a:tc gridSpan="2">
                  <a:txBody>
                    <a:bodyPr/>
                    <a:lstStyle/>
                    <a:p>
                      <a:pPr algn="l" fontAlgn="b"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lang="hu-HU" sz="12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FAOstat</a:t>
                      </a:r>
                      <a:r>
                        <a:rPr lang="hu-H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hu-HU" sz="12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data</a:t>
                      </a:r>
                      <a:r>
                        <a:rPr lang="hu-H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2020 alapján</a:t>
                      </a:r>
                      <a:endParaRPr lang="hu-HU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50" marR="5350" marT="5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hu-HU" sz="1500" b="0" i="0" u="none" strike="noStrike">
                        <a:solidFill>
                          <a:srgbClr val="2E2E2E"/>
                        </a:solidFill>
                        <a:effectLst/>
                        <a:latin typeface="Calibri"/>
                      </a:endParaRPr>
                    </a:p>
                  </a:txBody>
                  <a:tcPr marL="5350" marR="5350" marT="5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hu-HU" sz="1500" b="0" i="0" u="none" strike="noStrike">
                        <a:solidFill>
                          <a:srgbClr val="2E2E2E"/>
                        </a:solidFill>
                        <a:effectLst/>
                        <a:latin typeface="Calibri"/>
                      </a:endParaRPr>
                    </a:p>
                  </a:txBody>
                  <a:tcPr marL="5350" marR="5350" marT="5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hu-HU" sz="1500" b="0" i="0" u="none" strike="noStrike">
                        <a:solidFill>
                          <a:srgbClr val="2E2E2E"/>
                        </a:solidFill>
                        <a:effectLst/>
                        <a:latin typeface="Calibri"/>
                      </a:endParaRPr>
                    </a:p>
                  </a:txBody>
                  <a:tcPr marL="5350" marR="5350" marT="5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hu-HU" sz="1500" b="0" i="0" u="none" strike="noStrike">
                        <a:solidFill>
                          <a:srgbClr val="2E2E2E"/>
                        </a:solidFill>
                        <a:effectLst/>
                        <a:latin typeface="Calibri"/>
                      </a:endParaRPr>
                    </a:p>
                  </a:txBody>
                  <a:tcPr marL="5350" marR="5350" marT="5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hu-HU" sz="1500" b="0" i="0" u="none" strike="noStrike">
                        <a:solidFill>
                          <a:srgbClr val="2E2E2E"/>
                        </a:solidFill>
                        <a:effectLst/>
                        <a:latin typeface="Calibri"/>
                      </a:endParaRPr>
                    </a:p>
                  </a:txBody>
                  <a:tcPr marL="5350" marR="5350" marT="5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hu-HU" sz="1500" b="0" i="0" u="none" strike="noStrike">
                        <a:solidFill>
                          <a:srgbClr val="2E2E2E"/>
                        </a:solidFill>
                        <a:effectLst/>
                        <a:latin typeface="Calibri"/>
                      </a:endParaRPr>
                    </a:p>
                  </a:txBody>
                  <a:tcPr marL="5350" marR="5350" marT="5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hu-HU" sz="1500" b="0" i="0" u="none" strike="noStrike" dirty="0">
                        <a:solidFill>
                          <a:srgbClr val="2E2E2E"/>
                        </a:solidFill>
                        <a:effectLst/>
                        <a:latin typeface="Calibri"/>
                      </a:endParaRPr>
                    </a:p>
                  </a:txBody>
                  <a:tcPr marL="5350" marR="5350" marT="5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Szövegdoboz 11"/>
          <p:cNvSpPr txBox="1"/>
          <p:nvPr/>
        </p:nvSpPr>
        <p:spPr>
          <a:xfrm>
            <a:off x="119748" y="4149080"/>
            <a:ext cx="89167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0070C0"/>
                </a:solidFill>
              </a:rPr>
              <a:t>Jelentősen alacsonyabb termelékenység, hosszabb termelési ciklus a többi állatfajhoz képest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008000"/>
                </a:solidFill>
              </a:rPr>
              <a:t>Marhahúsipar legfőbb korlátja a reproduktív élősúlyonkénti alacsony kibocsájtás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C00000"/>
                </a:solidFill>
              </a:rPr>
              <a:t>Szaporodási- és termelési hatékonyság javítása -&gt; a gazdasági és környezeti fenntarthatóság előfeltétele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Vásárlóerő: EU átlag: 10,1 kg/fő/év  EU-13: 4 kg/fő/év </a:t>
            </a:r>
            <a:r>
              <a:rPr lang="hu-HU" sz="2400" dirty="0" err="1"/>
              <a:t>sz.marha</a:t>
            </a:r>
            <a:r>
              <a:rPr lang="hu-H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194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0"/>
            <a:ext cx="8856984" cy="1008112"/>
          </a:xfrm>
        </p:spPr>
        <p:txBody>
          <a:bodyPr>
            <a:noAutofit/>
          </a:bodyPr>
          <a:lstStyle/>
          <a:p>
            <a:r>
              <a:rPr lang="hu-HU" sz="3200" b="1" dirty="0">
                <a:solidFill>
                  <a:srgbClr val="663300"/>
                </a:solidFill>
              </a:rPr>
              <a:t>A EU marhahúságazata</a:t>
            </a:r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95"/>
          <a:stretch/>
        </p:blipFill>
        <p:spPr bwMode="auto">
          <a:xfrm>
            <a:off x="29240" y="789938"/>
            <a:ext cx="4892063" cy="321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4932040" y="764704"/>
            <a:ext cx="41914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C00000"/>
                </a:solidFill>
              </a:rPr>
              <a:t>1990-es évek BSE válság→ létszám↓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0070C0"/>
                </a:solidFill>
              </a:rPr>
              <a:t>A világ 3. legnagyobb marhahústermelője.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333300"/>
                </a:solidFill>
              </a:rPr>
              <a:t>Anyatehén  állomány 71%-a 4 országban (Franciaország, Spanyolország, UK, Írország)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000000"/>
                </a:solidFill>
              </a:rPr>
              <a:t>Költség ↑, hatékony ↓, piaci versenyhátrány.</a:t>
            </a:r>
          </a:p>
        </p:txBody>
      </p:sp>
      <p:pic>
        <p:nvPicPr>
          <p:cNvPr id="13" name="Kép 12"/>
          <p:cNvPicPr/>
          <p:nvPr/>
        </p:nvPicPr>
        <p:blipFill rotWithShape="1">
          <a:blip r:embed="rId5"/>
          <a:srcRect l="47208" t="45490" r="38123" b="36155"/>
          <a:stretch/>
        </p:blipFill>
        <p:spPr bwMode="auto">
          <a:xfrm>
            <a:off x="2339752" y="1772816"/>
            <a:ext cx="1656184" cy="12961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" t="3476" r="2487" b="1865"/>
          <a:stretch/>
        </p:blipFill>
        <p:spPr bwMode="auto">
          <a:xfrm>
            <a:off x="35177" y="4087908"/>
            <a:ext cx="3180349" cy="2770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347863" y="4087908"/>
            <a:ext cx="57755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rgbClr val="008000"/>
                </a:solidFill>
              </a:rPr>
              <a:t>Kihívások:</a:t>
            </a:r>
            <a:r>
              <a:rPr lang="hu-HU" sz="2400" dirty="0">
                <a:solidFill>
                  <a:srgbClr val="008000"/>
                </a:solidFill>
              </a:rPr>
              <a:t> gazdálkodók demográfiai és jövedelmi helyzete, környezeti hatások, éghajlatváltozás, árak, jövedelmezőség 20%↑, társadalmi megítélés,változó fogyasztói igények, világpiaci nyomás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FF0000"/>
                </a:solidFill>
              </a:rPr>
              <a:t>Jövedelem↓, heterogén,  </a:t>
            </a:r>
            <a:r>
              <a:rPr lang="hu-HU" sz="2400" dirty="0" err="1">
                <a:solidFill>
                  <a:srgbClr val="FF0000"/>
                </a:solidFill>
              </a:rPr>
              <a:t>Venetó</a:t>
            </a:r>
            <a:r>
              <a:rPr lang="hu-HU" sz="2400" dirty="0">
                <a:solidFill>
                  <a:srgbClr val="FF0000"/>
                </a:solidFill>
              </a:rPr>
              <a:t> 72 415 € - Szlovéniában 1985 € ami 35x. </a:t>
            </a:r>
          </a:p>
        </p:txBody>
      </p:sp>
    </p:spTree>
    <p:extLst>
      <p:ext uri="{BB962C8B-B14F-4D97-AF65-F5344CB8AC3E}">
        <p14:creationId xmlns:p14="http://schemas.microsoft.com/office/powerpoint/2010/main" val="79075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891536"/>
          </a:xfrm>
        </p:spPr>
        <p:txBody>
          <a:bodyPr>
            <a:noAutofit/>
          </a:bodyPr>
          <a:lstStyle/>
          <a:p>
            <a:r>
              <a:rPr lang="hu-HU" sz="3200" b="1" dirty="0">
                <a:solidFill>
                  <a:srgbClr val="663300"/>
                </a:solidFill>
              </a:rPr>
              <a:t>A húsmarha ágazat kihívásai, a fenntartható gazdálkodás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733256"/>
          </a:xfrm>
        </p:spPr>
        <p:txBody>
          <a:bodyPr>
            <a:noAutofit/>
          </a:bodyPr>
          <a:lstStyle/>
          <a:p>
            <a:r>
              <a:rPr lang="hu-HU" sz="2400" dirty="0">
                <a:solidFill>
                  <a:srgbClr val="C00000"/>
                </a:solidFill>
              </a:rPr>
              <a:t>Munkaerő áramlás, öregedő </a:t>
            </a:r>
            <a:r>
              <a:rPr lang="hu-HU" sz="2400" dirty="0" err="1">
                <a:solidFill>
                  <a:srgbClr val="C00000"/>
                </a:solidFill>
              </a:rPr>
              <a:t>húsmarhatartó</a:t>
            </a:r>
            <a:r>
              <a:rPr lang="hu-HU" sz="2400" dirty="0">
                <a:solidFill>
                  <a:srgbClr val="C00000"/>
                </a:solidFill>
              </a:rPr>
              <a:t> generáció, röghöz kötöttség, képzett munkaerő hiánya, jelentős munkabér különbségek.</a:t>
            </a:r>
            <a:endParaRPr lang="hu-HU" sz="2400" b="1" dirty="0">
              <a:solidFill>
                <a:srgbClr val="C00000"/>
              </a:solidFill>
            </a:endParaRPr>
          </a:p>
          <a:p>
            <a:r>
              <a:rPr lang="hu-HU" sz="2400" dirty="0">
                <a:solidFill>
                  <a:srgbClr val="0070C0"/>
                </a:solidFill>
              </a:rPr>
              <a:t>Alacsony jövedelmezőség, támogatásokkal szembeni ráutaltság, </a:t>
            </a:r>
            <a:r>
              <a:rPr lang="hu-HU" sz="2400" i="1" dirty="0">
                <a:solidFill>
                  <a:srgbClr val="0070C0"/>
                </a:solidFill>
              </a:rPr>
              <a:t>piaci kitettség, piaci zsugorodás, strukturális válság, versenyhátrány .</a:t>
            </a:r>
          </a:p>
          <a:p>
            <a:r>
              <a:rPr lang="hu-HU" sz="2400" i="1" dirty="0">
                <a:solidFill>
                  <a:srgbClr val="008000"/>
                </a:solidFill>
              </a:rPr>
              <a:t>Osztatlan közös földtulajdonok</a:t>
            </a:r>
            <a:r>
              <a:rPr lang="hu-HU" sz="2400" dirty="0">
                <a:solidFill>
                  <a:srgbClr val="008000"/>
                </a:solidFill>
              </a:rPr>
              <a:t>, mezőgazdasági termőterületekért folyó verseny, csökkenő mezőgazdasági terület.</a:t>
            </a:r>
          </a:p>
          <a:p>
            <a:r>
              <a:rPr lang="hu-HU" sz="2400" dirty="0">
                <a:solidFill>
                  <a:srgbClr val="008000"/>
                </a:solidFill>
              </a:rPr>
              <a:t>Klímaváltozás, szélsőséges időjárási körülmények, környezettel, időjárással szembeni kiszolgáltatottság.</a:t>
            </a:r>
          </a:p>
          <a:p>
            <a:r>
              <a:rPr lang="hu-HU" sz="2400" dirty="0">
                <a:solidFill>
                  <a:srgbClr val="C00000"/>
                </a:solidFill>
              </a:rPr>
              <a:t>Szigorúbb állategészségügyi és állatjóléti elvárások.</a:t>
            </a:r>
          </a:p>
          <a:p>
            <a:r>
              <a:rPr lang="hu-HU" sz="2400" dirty="0">
                <a:solidFill>
                  <a:srgbClr val="C00000"/>
                </a:solidFill>
              </a:rPr>
              <a:t>A fogyasztók élelmiszerbiztonsági, egészséggel kapcsolatos igényei.</a:t>
            </a:r>
          </a:p>
          <a:p>
            <a:r>
              <a:rPr lang="hu-HU" sz="2400" dirty="0">
                <a:solidFill>
                  <a:srgbClr val="C00000"/>
                </a:solidFill>
              </a:rPr>
              <a:t>Marhahústermelés összkép, fogyasztói preferencia → marketing </a:t>
            </a:r>
          </a:p>
          <a:p>
            <a:r>
              <a:rPr lang="hu-HU" sz="2400" dirty="0"/>
              <a:t>Heterogén  rendszerek, jelenlegi modellek fenntarthatóbbá alakítása elengedhetetlen → fűalapú rendszer (föld, hatékonyság)</a:t>
            </a:r>
          </a:p>
        </p:txBody>
      </p:sp>
    </p:spTree>
    <p:extLst>
      <p:ext uri="{BB962C8B-B14F-4D97-AF65-F5344CB8AC3E}">
        <p14:creationId xmlns:p14="http://schemas.microsoft.com/office/powerpoint/2010/main" val="359017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864096"/>
          </a:xfrm>
        </p:spPr>
        <p:txBody>
          <a:bodyPr>
            <a:normAutofit/>
          </a:bodyPr>
          <a:lstStyle/>
          <a:p>
            <a:r>
              <a:rPr lang="hu-HU" sz="3200" b="1" dirty="0">
                <a:solidFill>
                  <a:srgbClr val="663300"/>
                </a:solidFill>
              </a:rPr>
              <a:t>A fenntarthatóság alappillérei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616624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hu-HU" sz="2800" b="1" dirty="0">
                <a:solidFill>
                  <a:srgbClr val="0070C0"/>
                </a:solidFill>
                <a:ea typeface="Times New Roman"/>
              </a:rPr>
              <a:t>Gazdasági életképesség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800" b="1" dirty="0">
                <a:solidFill>
                  <a:srgbClr val="C00000"/>
                </a:solidFill>
                <a:ea typeface="Times New Roman"/>
              </a:rPr>
              <a:t>Társadalmi felelősségvállalás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800" b="1" dirty="0">
                <a:solidFill>
                  <a:srgbClr val="008000"/>
                </a:solidFill>
                <a:ea typeface="Times New Roman"/>
              </a:rPr>
              <a:t>Környezet tudatosság</a:t>
            </a:r>
            <a:endParaRPr lang="hu-HU" sz="2800" dirty="0">
              <a:ea typeface="Times New Roman"/>
            </a:endParaRPr>
          </a:p>
          <a:p>
            <a:r>
              <a:rPr lang="hu-HU" sz="2800" dirty="0">
                <a:solidFill>
                  <a:srgbClr val="9F3409"/>
                </a:solidFill>
                <a:ea typeface="Times New Roman"/>
              </a:rPr>
              <a:t>Bármely ágazatban, ha egy márka valamilyen módon nem foglalkozik fenntarthatósági szempontjaival, akkor a fogyasztói prioritások változásával lemarad.</a:t>
            </a:r>
          </a:p>
          <a:p>
            <a:endParaRPr lang="hu-HU" sz="2800" dirty="0">
              <a:solidFill>
                <a:srgbClr val="9F3409"/>
              </a:solidFill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8558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42000" r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784976" cy="854968"/>
          </a:xfrm>
        </p:spPr>
        <p:txBody>
          <a:bodyPr>
            <a:normAutofit/>
          </a:bodyPr>
          <a:lstStyle/>
          <a:p>
            <a:r>
              <a:rPr lang="hu-HU" sz="3200" b="1" dirty="0">
                <a:solidFill>
                  <a:srgbClr val="663300"/>
                </a:solidFill>
              </a:rPr>
              <a:t>1. Gazdasági életképesség</a:t>
            </a:r>
          </a:p>
        </p:txBody>
      </p:sp>
      <p:sp>
        <p:nvSpPr>
          <p:cNvPr id="7" name="Tartalom helye 2"/>
          <p:cNvSpPr>
            <a:spLocks noGrp="1"/>
          </p:cNvSpPr>
          <p:nvPr>
            <p:ph idx="1"/>
          </p:nvPr>
        </p:nvSpPr>
        <p:spPr>
          <a:xfrm>
            <a:off x="48981" y="692696"/>
            <a:ext cx="9044219" cy="6165304"/>
          </a:xfrm>
        </p:spPr>
        <p:txBody>
          <a:bodyPr>
            <a:noAutofit/>
          </a:bodyPr>
          <a:lstStyle/>
          <a:p>
            <a:r>
              <a:rPr lang="hu-HU" sz="2200" b="1" dirty="0"/>
              <a:t>Cél:</a:t>
            </a:r>
            <a:r>
              <a:rPr lang="hu-HU" sz="2200" dirty="0"/>
              <a:t> vidéki gazdaságok, közösségek életszínvonalának javítása, a marhahús megfizethetősége a fogyasztók számára, a marhahústermelők biztos jövedelme. </a:t>
            </a:r>
          </a:p>
          <a:p>
            <a:pPr marL="0" indent="0">
              <a:buNone/>
            </a:pPr>
            <a:r>
              <a:rPr lang="hu-HU" sz="2400" b="1" dirty="0"/>
              <a:t>Szűk keresztmetszet:</a:t>
            </a:r>
          </a:p>
          <a:p>
            <a:r>
              <a:rPr lang="hu-HU" sz="2200" dirty="0">
                <a:solidFill>
                  <a:srgbClr val="0070C0"/>
                </a:solidFill>
              </a:rPr>
              <a:t>EU húsmarha gazdaságok ~ 100%-ban a KAP kifizetésekre támaszkodnak, nem versenyképes → kiszolgáltatottság.</a:t>
            </a:r>
          </a:p>
          <a:p>
            <a:r>
              <a:rPr lang="hu-HU" sz="2200" dirty="0">
                <a:solidFill>
                  <a:srgbClr val="008000"/>
                </a:solidFill>
              </a:rPr>
              <a:t>Régiónként eltérő termelékenység, EU-N13 érzékenyebb, kiszolgáltatottabb. Csökkenő gazdaság, kedvezőtlen adottságú területek kihasználatlansága.</a:t>
            </a:r>
          </a:p>
          <a:p>
            <a:r>
              <a:rPr lang="hu-HU" sz="2200" b="1" dirty="0">
                <a:solidFill>
                  <a:srgbClr val="000000"/>
                </a:solidFill>
              </a:rPr>
              <a:t>Ráfordítás arányos hatékonyság (átlagos ráfordítást 1-nek tekintjük): Dél-Amerika 0,9; Új-Zéland: 1; Ausztrália 1,2; USA, Kanada:1,3; EU átlaga 1,5. → nem versenyképes</a:t>
            </a:r>
          </a:p>
          <a:p>
            <a:r>
              <a:rPr lang="hu-HU" sz="2200" dirty="0">
                <a:solidFill>
                  <a:srgbClr val="C00000"/>
                </a:solidFill>
              </a:rPr>
              <a:t>Legeltetésre alapozott húsmarhatartás marginális területeken → adott régió fő jövedelem forrása → közösségek, háztartások ár érzékenysége</a:t>
            </a:r>
          </a:p>
          <a:p>
            <a:r>
              <a:rPr lang="hu-HU" sz="2200" dirty="0">
                <a:solidFill>
                  <a:srgbClr val="9F3409"/>
                </a:solidFill>
              </a:rPr>
              <a:t>Ellátási lánc: alacsony haszonkulcs, olcsóbb import, magas beszállítási árak, változó munkaerő költségek → EU-n belüli piac zsugorodás, világpiaci versenyhátrány.</a:t>
            </a:r>
          </a:p>
          <a:p>
            <a:endParaRPr lang="hu-HU" sz="2400" dirty="0"/>
          </a:p>
          <a:p>
            <a:endParaRPr lang="hu-HU" sz="2400" dirty="0"/>
          </a:p>
          <a:p>
            <a:endParaRPr lang="hu-HU" sz="2400" dirty="0"/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80455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891536"/>
          </a:xfrm>
        </p:spPr>
        <p:txBody>
          <a:bodyPr>
            <a:noAutofit/>
          </a:bodyPr>
          <a:lstStyle/>
          <a:p>
            <a:r>
              <a:rPr lang="hu-HU" sz="3200" b="1" dirty="0">
                <a:solidFill>
                  <a:srgbClr val="663300"/>
                </a:solidFill>
              </a:rPr>
              <a:t>1. Gazdasági életképesség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760640"/>
          </a:xfrm>
        </p:spPr>
        <p:txBody>
          <a:bodyPr>
            <a:noAutofit/>
          </a:bodyPr>
          <a:lstStyle/>
          <a:p>
            <a:r>
              <a:rPr lang="hu-HU" sz="2400" b="1" dirty="0">
                <a:solidFill>
                  <a:srgbClr val="0070C0"/>
                </a:solidFill>
              </a:rPr>
              <a:t>Függ: </a:t>
            </a:r>
            <a:r>
              <a:rPr lang="hu-HU" sz="2400" dirty="0">
                <a:solidFill>
                  <a:srgbClr val="0070C0"/>
                </a:solidFill>
              </a:rPr>
              <a:t>jövedelmezőség, pénzügyi megtérülés, hatékonyság, környezeti és társadalmi fenntarthatóság</a:t>
            </a:r>
          </a:p>
          <a:p>
            <a:r>
              <a:rPr lang="hu-HU" sz="2400" b="1" dirty="0">
                <a:solidFill>
                  <a:srgbClr val="000000"/>
                </a:solidFill>
              </a:rPr>
              <a:t>Szükséges a rövid és </a:t>
            </a:r>
            <a:r>
              <a:rPr lang="hu-HU" sz="2400" b="1" dirty="0" err="1">
                <a:solidFill>
                  <a:srgbClr val="000000"/>
                </a:solidFill>
              </a:rPr>
              <a:t>hosszútávú</a:t>
            </a:r>
            <a:r>
              <a:rPr lang="hu-HU" sz="2400" b="1" dirty="0">
                <a:solidFill>
                  <a:srgbClr val="000000"/>
                </a:solidFill>
              </a:rPr>
              <a:t> fenntarthatósághoz: </a:t>
            </a:r>
            <a:r>
              <a:rPr lang="hu-HU" sz="2400" dirty="0">
                <a:solidFill>
                  <a:srgbClr val="000000"/>
                </a:solidFill>
              </a:rPr>
              <a:t>Jövedelmezőség; likviditás; fizetőképesség ;kockázatkezelés; fogyasztói kereslet, megfizethető termék </a:t>
            </a:r>
          </a:p>
          <a:p>
            <a:r>
              <a:rPr lang="hu-HU" sz="2400" b="1" dirty="0">
                <a:solidFill>
                  <a:srgbClr val="C00000"/>
                </a:solidFill>
              </a:rPr>
              <a:t>Az ágazat életképessége: </a:t>
            </a:r>
            <a:r>
              <a:rPr lang="hu-HU" sz="2400" dirty="0">
                <a:solidFill>
                  <a:srgbClr val="C00000"/>
                </a:solidFill>
              </a:rPr>
              <a:t>hatékonyság növelés, támogatástól való függés csökkenése, jövedelmezőség javítása a megfelelő tartástechnológia, fajta- és genetika alkalmazásán keresztül.</a:t>
            </a:r>
          </a:p>
          <a:p>
            <a:r>
              <a:rPr lang="hu-HU" sz="2400" dirty="0">
                <a:solidFill>
                  <a:srgbClr val="008000"/>
                </a:solidFill>
              </a:rPr>
              <a:t>Hosszú távú gazdasági fenntarthatóság, rövid távon negatívan befolyásolhatja a jövedelmezőséget.</a:t>
            </a:r>
          </a:p>
          <a:p>
            <a:r>
              <a:rPr lang="hu-HU" sz="2400" dirty="0">
                <a:solidFill>
                  <a:srgbClr val="008000"/>
                </a:solidFill>
              </a:rPr>
              <a:t>Szarvasmarha hizlaló telepek egy állatra jutó termelékenysége-állategységre jutó teljes éves állatállomány pénzügyi megtérüléseként mérve Dániában 3.787 €/ÁE, Lettországban 344 €/ÁE. Inputköltségek eltérőek (DNY-ÉK ↓). Átlag jövedelem/</a:t>
            </a:r>
            <a:r>
              <a:rPr lang="hu-HU" sz="2400" dirty="0" err="1">
                <a:solidFill>
                  <a:srgbClr val="008000"/>
                </a:solidFill>
              </a:rPr>
              <a:t>hízlaló</a:t>
            </a:r>
            <a:r>
              <a:rPr lang="hu-HU" sz="2400" dirty="0">
                <a:solidFill>
                  <a:srgbClr val="008000"/>
                </a:solidFill>
              </a:rPr>
              <a:t> gazdaság: </a:t>
            </a:r>
            <a:r>
              <a:rPr lang="hu-HU" sz="2400" dirty="0" err="1">
                <a:solidFill>
                  <a:srgbClr val="008000"/>
                </a:solidFill>
              </a:rPr>
              <a:t>Venetó</a:t>
            </a:r>
            <a:r>
              <a:rPr lang="hu-HU" sz="2400" dirty="0">
                <a:solidFill>
                  <a:srgbClr val="008000"/>
                </a:solidFill>
              </a:rPr>
              <a:t>:107.213 €/év, Szlovénia: 2.365 €/év.</a:t>
            </a:r>
          </a:p>
        </p:txBody>
      </p:sp>
    </p:spTree>
    <p:extLst>
      <p:ext uri="{BB962C8B-B14F-4D97-AF65-F5344CB8AC3E}">
        <p14:creationId xmlns:p14="http://schemas.microsoft.com/office/powerpoint/2010/main" val="341222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1700808"/>
            <a:ext cx="8856984" cy="4608512"/>
          </a:xfrm>
        </p:spPr>
        <p:txBody>
          <a:bodyPr>
            <a:normAutofit/>
          </a:bodyPr>
          <a:lstStyle/>
          <a:p>
            <a:endParaRPr lang="hu-HU" sz="2400" dirty="0"/>
          </a:p>
          <a:p>
            <a:endParaRPr lang="hu-HU" sz="2400" dirty="0"/>
          </a:p>
        </p:txBody>
      </p:sp>
      <p:sp>
        <p:nvSpPr>
          <p:cNvPr id="5" name="Cím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792088"/>
          </a:xfrm>
        </p:spPr>
        <p:txBody>
          <a:bodyPr>
            <a:normAutofit/>
          </a:bodyPr>
          <a:lstStyle/>
          <a:p>
            <a:r>
              <a:rPr lang="hu-HU" sz="3200" b="1" dirty="0">
                <a:solidFill>
                  <a:srgbClr val="663300"/>
                </a:solidFill>
              </a:rPr>
              <a:t>2. Társadalmi felelősségvállalás</a:t>
            </a:r>
          </a:p>
        </p:txBody>
      </p:sp>
      <p:sp>
        <p:nvSpPr>
          <p:cNvPr id="6" name="Tartalom helye 2"/>
          <p:cNvSpPr txBox="1">
            <a:spLocks/>
          </p:cNvSpPr>
          <p:nvPr/>
        </p:nvSpPr>
        <p:spPr>
          <a:xfrm>
            <a:off x="1" y="1052736"/>
            <a:ext cx="9143999" cy="5544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800" b="1" dirty="0">
                <a:solidFill>
                  <a:srgbClr val="002060"/>
                </a:solidFill>
              </a:rPr>
              <a:t>Élelmiszerbiztonság: </a:t>
            </a:r>
            <a:r>
              <a:rPr lang="hu-HU" sz="2800" dirty="0">
                <a:solidFill>
                  <a:srgbClr val="002060"/>
                </a:solidFill>
              </a:rPr>
              <a:t>kiváló minőségű fehérje, hozzáférhetőség, táplálék/takarmány verseny.</a:t>
            </a:r>
            <a:endParaRPr lang="hu-HU" sz="2800" b="1" dirty="0">
              <a:solidFill>
                <a:srgbClr val="002060"/>
              </a:solidFill>
            </a:endParaRPr>
          </a:p>
          <a:p>
            <a:r>
              <a:rPr lang="hu-HU" sz="2800" b="1" dirty="0">
                <a:solidFill>
                  <a:srgbClr val="008000"/>
                </a:solidFill>
              </a:rPr>
              <a:t>Állatjólét</a:t>
            </a:r>
            <a:r>
              <a:rPr lang="hu-HU" sz="2800" dirty="0">
                <a:solidFill>
                  <a:srgbClr val="008000"/>
                </a:solidFill>
              </a:rPr>
              <a:t>: legeltetés, állategészségügyi költség, elhullás</a:t>
            </a:r>
          </a:p>
          <a:p>
            <a:r>
              <a:rPr lang="hu-HU" sz="2800" b="1" dirty="0">
                <a:solidFill>
                  <a:srgbClr val="00B0F0"/>
                </a:solidFill>
              </a:rPr>
              <a:t>Munkaerő: </a:t>
            </a:r>
            <a:r>
              <a:rPr lang="hu-HU" sz="2800" dirty="0">
                <a:solidFill>
                  <a:srgbClr val="00B0F0"/>
                </a:solidFill>
              </a:rPr>
              <a:t>munkakörülmények, bérek,</a:t>
            </a:r>
            <a:r>
              <a:rPr lang="hu-HU" sz="2800" dirty="0"/>
              <a:t> </a:t>
            </a:r>
            <a:r>
              <a:rPr lang="hu-HU" sz="2800" dirty="0">
                <a:solidFill>
                  <a:srgbClr val="00B0F0"/>
                </a:solidFill>
              </a:rPr>
              <a:t>megélhetés, biztonságos munkakörnyezet, fenntartható vidékfejlesztés, falvak elnéptelenedésének elkerülése.</a:t>
            </a:r>
          </a:p>
          <a:p>
            <a:r>
              <a:rPr lang="hu-HU" sz="2800" b="1" dirty="0">
                <a:solidFill>
                  <a:srgbClr val="C00000"/>
                </a:solidFill>
              </a:rPr>
              <a:t>Társadalmi tőke:</a:t>
            </a:r>
            <a:r>
              <a:rPr lang="hu-HU" sz="2800" dirty="0">
                <a:solidFill>
                  <a:srgbClr val="C00000"/>
                </a:solidFill>
              </a:rPr>
              <a:t>közjavak, foglalkoztatás, kulturális örökség.</a:t>
            </a:r>
          </a:p>
          <a:p>
            <a:r>
              <a:rPr lang="hu-HU" sz="2800" b="1" dirty="0">
                <a:solidFill>
                  <a:srgbClr val="9F3409"/>
                </a:solidFill>
              </a:rPr>
              <a:t>Fogyasztó szerepe, elvárások: </a:t>
            </a:r>
            <a:r>
              <a:rPr lang="hu-HU" sz="2800" dirty="0">
                <a:solidFill>
                  <a:srgbClr val="9F3409"/>
                </a:solidFill>
              </a:rPr>
              <a:t>természetszerű, extenzív, </a:t>
            </a:r>
            <a:r>
              <a:rPr lang="hu-HU" sz="2800" dirty="0" err="1">
                <a:solidFill>
                  <a:srgbClr val="9F3409"/>
                </a:solidFill>
              </a:rPr>
              <a:t>bio</a:t>
            </a:r>
            <a:r>
              <a:rPr lang="hu-HU" sz="2800" dirty="0">
                <a:solidFill>
                  <a:srgbClr val="9F3409"/>
                </a:solidFill>
              </a:rPr>
              <a:t> tartástechnológia→prémium támogatások, címkézés. Élelmiszer pazarlás csökkentése : USA 2.500$/év/háztartás, marhahús legkevésbé pazarló (20%), felére csökkentés +10% ágazati fenntarthatóság.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373058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38029</TotalTime>
  <Words>1619</Words>
  <Application>Microsoft Office PowerPoint</Application>
  <PresentationFormat>Diavetítés a képernyőre (4:3 oldalarány)</PresentationFormat>
  <Paragraphs>271</Paragraphs>
  <Slides>15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7</vt:i4>
      </vt:variant>
      <vt:variant>
        <vt:lpstr>Diacímek</vt:lpstr>
      </vt:variant>
      <vt:variant>
        <vt:i4>15</vt:i4>
      </vt:variant>
    </vt:vector>
  </HeadingPairs>
  <TitlesOfParts>
    <vt:vector size="26" baseType="lpstr">
      <vt:lpstr>Arial</vt:lpstr>
      <vt:lpstr>Calibri</vt:lpstr>
      <vt:lpstr>Times New Roman</vt:lpstr>
      <vt:lpstr>Wingdings</vt:lpstr>
      <vt:lpstr>Office-téma</vt:lpstr>
      <vt:lpstr>1_Office-téma</vt:lpstr>
      <vt:lpstr>2_Office-téma</vt:lpstr>
      <vt:lpstr>3_Office-téma</vt:lpstr>
      <vt:lpstr>4_Office-téma</vt:lpstr>
      <vt:lpstr>5_Office-téma</vt:lpstr>
      <vt:lpstr>6_Office-téma</vt:lpstr>
      <vt:lpstr>FENNTARTHATÓSÁG ÉS HÚSMARHA TENYÉSZTÉS</vt:lpstr>
      <vt:lpstr>A világ szarvasmarha hústermelésének és  húsfogyasztásának alakulása 1960 -</vt:lpstr>
      <vt:lpstr>A marhahús szektor globális kibocsátása a sertés- és csirkeágazathoz képest</vt:lpstr>
      <vt:lpstr>A EU marhahúságazata</vt:lpstr>
      <vt:lpstr>A húsmarha ágazat kihívásai, a fenntartható gazdálkodás</vt:lpstr>
      <vt:lpstr>A fenntarthatóság alappillérei</vt:lpstr>
      <vt:lpstr>1. Gazdasági életképesség</vt:lpstr>
      <vt:lpstr>1. Gazdasági életképesség</vt:lpstr>
      <vt:lpstr>2. Társadalmi felelősségvállalás</vt:lpstr>
      <vt:lpstr>3. Környezet tudatosság</vt:lpstr>
      <vt:lpstr>Fenntartható húsmarhatartás, hatékonyság növelés lehetőségei</vt:lpstr>
      <vt:lpstr>PowerPoint-bemutató</vt:lpstr>
      <vt:lpstr>Takarmányhasznosítás, legelőkészség, növekedési erély, testméret a fenntartható gazdálkodás</vt:lpstr>
      <vt:lpstr>PowerPoint-bemutató</vt:lpstr>
      <vt:lpstr>KÖSZÖNÖM MEGTISZTELŐ FIGYELMÜKET!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HEREFORD SZARVASMARHA FAJTA EREDETE</dc:title>
  <dc:creator>USER</dc:creator>
  <cp:lastModifiedBy>Judit Márton</cp:lastModifiedBy>
  <cp:revision>422</cp:revision>
  <dcterms:created xsi:type="dcterms:W3CDTF">2021-10-30T06:08:44Z</dcterms:created>
  <dcterms:modified xsi:type="dcterms:W3CDTF">2023-11-16T11:17:24Z</dcterms:modified>
</cp:coreProperties>
</file>