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" r:id="rId2"/>
    <p:sldId id="263" r:id="rId3"/>
    <p:sldId id="265" r:id="rId4"/>
    <p:sldId id="274" r:id="rId5"/>
    <p:sldId id="266" r:id="rId6"/>
    <p:sldId id="275" r:id="rId7"/>
    <p:sldId id="270" r:id="rId8"/>
    <p:sldId id="271" r:id="rId9"/>
    <p:sldId id="272" r:id="rId10"/>
    <p:sldId id="273" r:id="rId11"/>
    <p:sldId id="257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7A1D00"/>
    <a:srgbClr val="FF9900"/>
    <a:srgbClr val="5B2511"/>
    <a:srgbClr val="80341B"/>
    <a:srgbClr val="31160C"/>
    <a:srgbClr val="A68F88"/>
    <a:srgbClr val="46192D"/>
    <a:srgbClr val="5D212B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85229" autoAdjust="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26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BB578586-18FE-D20F-7EEC-198B2D074B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46C1FD1-D77C-D1E7-89D7-449FDA4562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3CEB8-577A-4C3B-AC5E-D48120F82F06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4A695A4-5DC5-FFE2-85A9-6E798E5A34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960D998-9538-76F6-D54B-EC70DF3F7D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AA118-0E3C-4DFA-8CBB-3363F5E0E2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2564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68EB4-636D-41F0-A46E-43790B8E1621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5E406-231D-4A14-A7B8-9560899246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257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5E406-231D-4A14-A7B8-95608992463A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392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5E406-231D-4A14-A7B8-95608992463A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4240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5E406-231D-4A14-A7B8-95608992463A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870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5E406-231D-4A14-A7B8-95608992463A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1913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5E406-231D-4A14-A7B8-95608992463A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6906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5E406-231D-4A14-A7B8-95608992463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901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5E406-231D-4A14-A7B8-95608992463A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7658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5E406-231D-4A14-A7B8-95608992463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384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5E406-231D-4A14-A7B8-95608992463A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900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5E406-231D-4A14-A7B8-95608992463A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4185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5E406-231D-4A14-A7B8-95608992463A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479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C6CED1-2CAA-6038-8B84-49006CEC0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A43A6B3-6D03-6C24-16EB-E75169351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83781B8-79FC-C553-8F41-04E7FB2F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9AB4-5EA2-4AF7-AD6E-2CCB6CFC4CE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770C56F-9324-B5C2-1055-9890858D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16E5DE-ADF7-B1A1-8704-4D54224A5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8D5-8DB8-4A1E-9A22-147B3EBE8D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686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75F163-769A-DF87-CA6B-C5766AF26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57A7B00-CAE6-FD7B-A749-787C2B225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37653A9-BE02-59F4-DF6B-FD32BED5D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9AB4-5EA2-4AF7-AD6E-2CCB6CFC4CE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0375CE8-5807-4810-7C43-DE37011C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4B710C8-7A99-C445-CA47-5FE8B919D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8D5-8DB8-4A1E-9A22-147B3EBE8D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502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D1DBAF7-289E-6E32-ED8B-11D11B08F1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6CB1C2A-02E4-EA29-0E8B-430C0C9BB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1611797-F18A-A3FA-9793-45CEDD2BD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9AB4-5EA2-4AF7-AD6E-2CCB6CFC4CE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06E2021-48DF-7DA1-5DF1-7174052B0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68E8F2D-3E2C-EFDF-6857-75A72267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8D5-8DB8-4A1E-9A22-147B3EBE8D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460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EDC0DD-ED3B-67F3-11FE-C20CE613C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503427-170C-EBA8-3460-531333C94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74C9CCC-9834-EE07-4E99-E7F10EBD3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9AB4-5EA2-4AF7-AD6E-2CCB6CFC4CE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FA92811-2B98-4B13-E486-DA1E040C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01A82E7-7B0D-5D90-0F5B-B8E5C35F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8D5-8DB8-4A1E-9A22-147B3EBE8D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154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74A702-F6F9-1A5C-011F-46A67313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23A9FCF-5E07-0C9B-CAA7-DB329734F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0B9262C-C313-05A8-9427-9E564E5C2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9AB4-5EA2-4AF7-AD6E-2CCB6CFC4CE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DDB6473-9239-B33C-27DD-ACCD23EB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5EBEE38-9254-01AC-04C4-842327F0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8D5-8DB8-4A1E-9A22-147B3EBE8D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001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75F8BA-7642-82A0-9425-9465E0F2E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44B456-17B2-5E2B-5233-1132A4FCE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FECB356-897C-A65F-D50A-CB870FE21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4469385-93AD-8280-E482-997FE3F3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9AB4-5EA2-4AF7-AD6E-2CCB6CFC4CE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806CD80-98CD-E684-E52F-9E540369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B080D73-922D-918B-438F-B8E45313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8D5-8DB8-4A1E-9A22-147B3EBE8D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198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4824D0-9579-40A9-CCE5-A3632D88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5C8F280-AB22-D312-2A42-4B25EBDFE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1962F12-8226-85CD-3F0B-29026656D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EB3FD1A-22FE-B45E-F871-FE985915F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FA6B672-CC49-EFBE-DCA1-44D72AECA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EC3CA17-C04F-3B4E-5568-4B211A7D3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9AB4-5EA2-4AF7-AD6E-2CCB6CFC4CE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B514510-0021-B965-18FA-A0999194C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539585E-E353-83DC-56CA-13CC4851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8D5-8DB8-4A1E-9A22-147B3EBE8D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389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FC4E2E-C57B-9B38-273D-BDEA7B0D7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22C17C9-DACF-410F-FAAB-466569E0A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9AB4-5EA2-4AF7-AD6E-2CCB6CFC4CE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1138772-C854-0159-F9BF-AF872868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D552C3E-C94F-240D-8AE4-2493E909D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8D5-8DB8-4A1E-9A22-147B3EBE8D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093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4805041-D259-4986-D6B4-E104AAE74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9AB4-5EA2-4AF7-AD6E-2CCB6CFC4CE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46C8D94-C346-798F-FA8E-183A92AA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E4E2A02-401B-4FFD-371E-3731D13C6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8D5-8DB8-4A1E-9A22-147B3EBE8D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4559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0F1A69-87B7-4ED5-7DD9-4F7A7C2DB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D7026A-5442-CC97-2810-D711454B4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019E434-EE2F-62BA-8744-A06C35DDE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B60ED66-9884-9D96-0044-7FE085B06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9AB4-5EA2-4AF7-AD6E-2CCB6CFC4CE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AFCC3C7-E020-2735-9DFA-6BE0C21D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8C8220F-872E-C26C-7473-0D0EB193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8D5-8DB8-4A1E-9A22-147B3EBE8D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2132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8AA287-F1D7-BC4D-82A0-080B3098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4F9663CB-3FBD-A24F-427A-103343298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CEE30B0-1D03-9D82-657E-0C4FCA5FD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89AABB4-9F66-47AB-B3E4-35EA8A3E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9AB4-5EA2-4AF7-AD6E-2CCB6CFC4CE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2FEE05A-04C5-B3DF-0BBB-FE0EDFE0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8737B7A-15D8-7630-D9C5-2628B80C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8D5-8DB8-4A1E-9A22-147B3EBE8D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406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0570527-3616-49CE-05A4-D14D23E3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22C9BF2-0259-DFBE-E0FB-77EE6D8A1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4B4A0B2-A7F0-8C92-1DB2-7D8AFC031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29AB4-5EA2-4AF7-AD6E-2CCB6CFC4CE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7E5A0D3-008B-83BD-DF03-BC5CAA153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6E1205B-EA02-32BE-56F1-15B5C24AC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B08D5-8DB8-4A1E-9A22-147B3EBE8D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884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awpixel.com/image/479071/free-illustration-vector-alternative-energy-avatar-awareness?referral=1335088&amp;source=pinteres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C9D90B-8547-6B6F-6E31-2298E17C2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984" y="1539513"/>
            <a:ext cx="11318032" cy="267020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GB" sz="5000" b="1" dirty="0">
                <a:solidFill>
                  <a:srgbClr val="5B251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Some Actualities and</a:t>
            </a:r>
            <a:br>
              <a:rPr lang="hu-HU" sz="5000" b="1" dirty="0">
                <a:solidFill>
                  <a:srgbClr val="5B251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5000" b="1" dirty="0">
                <a:solidFill>
                  <a:srgbClr val="5B251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Challenges in Sustainable Beef Cattle Breeding and Husbandry</a:t>
            </a:r>
            <a:endParaRPr lang="hu-HU" sz="5000" b="1" dirty="0">
              <a:solidFill>
                <a:srgbClr val="5B2511"/>
              </a:solidFill>
              <a:latin typeface="+mn-lt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E261B09-F81E-591D-1CB1-8C28E3467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9788" y="5085605"/>
            <a:ext cx="10702212" cy="1655762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  <a:tabLst>
                <a:tab pos="4508500" algn="r"/>
              </a:tabLst>
            </a:pPr>
            <a:r>
              <a:rPr lang="en-GB" sz="3600" dirty="0">
                <a:solidFill>
                  <a:srgbClr val="5B25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Judit Márton, Ferenc Szabó</a:t>
            </a:r>
            <a:endParaRPr lang="hu-HU" sz="3600" dirty="0">
              <a:solidFill>
                <a:srgbClr val="5B251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  <a:spcAft>
                <a:spcPts val="600"/>
              </a:spcAft>
              <a:tabLst>
                <a:tab pos="4508500" algn="r"/>
              </a:tabLst>
            </a:pPr>
            <a:r>
              <a:rPr lang="en-GB" dirty="0">
                <a:solidFill>
                  <a:srgbClr val="5B25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Department  of Animal Sciences, Albert </a:t>
            </a:r>
            <a:r>
              <a:rPr lang="en-GB" dirty="0" err="1">
                <a:solidFill>
                  <a:srgbClr val="5B25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Kázmér</a:t>
            </a:r>
            <a:r>
              <a:rPr lang="en-GB" dirty="0">
                <a:solidFill>
                  <a:srgbClr val="5B25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Faculty, </a:t>
            </a:r>
            <a:r>
              <a:rPr lang="en-GB" dirty="0" err="1">
                <a:solidFill>
                  <a:srgbClr val="5B25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Széchenyi</a:t>
            </a:r>
            <a:r>
              <a:rPr lang="en-GB" dirty="0">
                <a:solidFill>
                  <a:srgbClr val="5B25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5B25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István</a:t>
            </a:r>
            <a:r>
              <a:rPr lang="en-GB" dirty="0">
                <a:solidFill>
                  <a:srgbClr val="5B25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University, 9200 </a:t>
            </a:r>
            <a:r>
              <a:rPr lang="en-GB" dirty="0" err="1">
                <a:solidFill>
                  <a:srgbClr val="5B25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Mosonmagyaróvár</a:t>
            </a:r>
            <a:r>
              <a:rPr lang="en-GB" dirty="0">
                <a:solidFill>
                  <a:srgbClr val="5B25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Hungary</a:t>
            </a:r>
            <a:endParaRPr lang="hu-HU" dirty="0">
              <a:solidFill>
                <a:srgbClr val="5B251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C1370BA-0092-D26A-7F13-32AFC12D3DCB}"/>
              </a:ext>
            </a:extLst>
          </p:cNvPr>
          <p:cNvSpPr txBox="1"/>
          <p:nvPr/>
        </p:nvSpPr>
        <p:spPr>
          <a:xfrm>
            <a:off x="6018245" y="0"/>
            <a:ext cx="617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6192D"/>
                </a:solidFill>
              </a:rPr>
              <a:t>1 ˢᵗ</a:t>
            </a:r>
            <a:r>
              <a:rPr lang="hu-HU" sz="2400" dirty="0">
                <a:solidFill>
                  <a:srgbClr val="46192D"/>
                </a:solidFill>
              </a:rPr>
              <a:t> </a:t>
            </a:r>
            <a:r>
              <a:rPr lang="en-US" sz="2400" dirty="0">
                <a:solidFill>
                  <a:srgbClr val="5B2511"/>
                </a:solidFill>
              </a:rPr>
              <a:t>Conference on Sustainability COS ’23 </a:t>
            </a:r>
            <a:endParaRPr lang="hu-HU" sz="2400" dirty="0">
              <a:solidFill>
                <a:srgbClr val="5B25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7"/>
    </mc:Choice>
    <mc:Fallback xmlns="">
      <p:transition spd="slow" advTm="74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4379AF-A257-23AF-3248-A3B68ABC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32"/>
            <a:ext cx="10515600" cy="917023"/>
          </a:xfrm>
        </p:spPr>
        <p:txBody>
          <a:bodyPr>
            <a:normAutofit/>
          </a:bodyPr>
          <a:lstStyle/>
          <a:p>
            <a:r>
              <a:rPr lang="hu-HU" sz="3200" dirty="0" err="1">
                <a:solidFill>
                  <a:srgbClr val="5B2511"/>
                </a:solidFill>
                <a:latin typeface="+mn-lt"/>
              </a:rPr>
              <a:t>Environmental</a:t>
            </a:r>
            <a:r>
              <a:rPr lang="hu-HU" sz="3200" dirty="0">
                <a:solidFill>
                  <a:srgbClr val="5B251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rgbClr val="5B2511"/>
                </a:solidFill>
                <a:latin typeface="+mn-lt"/>
              </a:rPr>
              <a:t>Awareness</a:t>
            </a:r>
            <a:endParaRPr lang="hu-HU" sz="3200" dirty="0">
              <a:solidFill>
                <a:srgbClr val="5B2511"/>
              </a:solidFill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B8BBEF1-D5EB-B5E5-3461-B8375708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5407"/>
            <a:ext cx="12192000" cy="6002594"/>
          </a:xfrm>
        </p:spPr>
        <p:txBody>
          <a:bodyPr>
            <a:normAutofit fontScale="92500" lnSpcReduction="20000"/>
          </a:bodyPr>
          <a:lstStyle/>
          <a:p>
            <a:endParaRPr lang="hu-HU" sz="3000" b="1" dirty="0"/>
          </a:p>
          <a:p>
            <a:r>
              <a:rPr lang="en-US" sz="3000" b="1" dirty="0">
                <a:solidFill>
                  <a:srgbClr val="008000"/>
                </a:solidFill>
              </a:rPr>
              <a:t>Natural Resource and Ecosystem Protection:</a:t>
            </a:r>
            <a:r>
              <a:rPr lang="hu-HU" sz="3000" b="1" dirty="0">
                <a:solidFill>
                  <a:srgbClr val="008000"/>
                </a:solidFill>
              </a:rPr>
              <a:t>  </a:t>
            </a:r>
            <a:r>
              <a:rPr lang="en-US" sz="3000" dirty="0">
                <a:solidFill>
                  <a:srgbClr val="008000"/>
                </a:solidFill>
              </a:rPr>
              <a:t>Prioritizing soil fertility, biodiversity preservation, air quality, reducing carbon and water footprints, erosion control</a:t>
            </a:r>
            <a:r>
              <a:rPr lang="hu-HU" sz="3000" dirty="0">
                <a:solidFill>
                  <a:srgbClr val="008000"/>
                </a:solidFill>
              </a:rPr>
              <a:t>.</a:t>
            </a:r>
            <a:endParaRPr lang="en-US" sz="3000" dirty="0">
              <a:solidFill>
                <a:srgbClr val="008000"/>
              </a:solidFill>
            </a:endParaRPr>
          </a:p>
          <a:p>
            <a:r>
              <a:rPr lang="en-US" sz="3000" b="1" dirty="0">
                <a:solidFill>
                  <a:srgbClr val="008000"/>
                </a:solidFill>
              </a:rPr>
              <a:t>Local Considerations</a:t>
            </a:r>
            <a:r>
              <a:rPr lang="hu-HU" sz="3000" b="1" dirty="0">
                <a:solidFill>
                  <a:srgbClr val="008000"/>
                </a:solidFill>
              </a:rPr>
              <a:t>,</a:t>
            </a:r>
            <a:r>
              <a:rPr lang="en-US" sz="3000" b="1" dirty="0">
                <a:solidFill>
                  <a:srgbClr val="008000"/>
                </a:solidFill>
              </a:rPr>
              <a:t> Marginal Areas:</a:t>
            </a:r>
            <a:r>
              <a:rPr lang="hu-HU" sz="3000" dirty="0">
                <a:solidFill>
                  <a:srgbClr val="008000"/>
                </a:solidFill>
              </a:rPr>
              <a:t> </a:t>
            </a:r>
            <a:r>
              <a:rPr lang="en-US" sz="3000" dirty="0">
                <a:solidFill>
                  <a:srgbClr val="008000"/>
                </a:solidFill>
              </a:rPr>
              <a:t>Implementing sustainable practices, lower land use, proper grazing management to promote carbon sequestration.</a:t>
            </a:r>
          </a:p>
          <a:p>
            <a:r>
              <a:rPr lang="en-US" sz="3000" b="1" dirty="0">
                <a:solidFill>
                  <a:srgbClr val="002060"/>
                </a:solidFill>
              </a:rPr>
              <a:t>Methane Emissions:</a:t>
            </a:r>
            <a:r>
              <a:rPr lang="hu-HU" sz="3000" b="1" dirty="0">
                <a:solidFill>
                  <a:srgbClr val="002060"/>
                </a:solidFill>
              </a:rPr>
              <a:t> </a:t>
            </a:r>
            <a:r>
              <a:rPr lang="en-US" sz="3000" dirty="0">
                <a:solidFill>
                  <a:srgbClr val="002060"/>
                </a:solidFill>
              </a:rPr>
              <a:t>Achieving a 40% reduction in methane emissions per kilogram of beef produced over 50 years in the USA while increasing beef production by 67%.</a:t>
            </a:r>
          </a:p>
          <a:p>
            <a:r>
              <a:rPr lang="en-US" sz="3000" b="1" dirty="0">
                <a:solidFill>
                  <a:srgbClr val="002060"/>
                </a:solidFill>
              </a:rPr>
              <a:t>Breeding for Sustainability:</a:t>
            </a:r>
            <a:r>
              <a:rPr lang="hu-HU" sz="3000" b="1" dirty="0">
                <a:solidFill>
                  <a:srgbClr val="002060"/>
                </a:solidFill>
              </a:rPr>
              <a:t> </a:t>
            </a:r>
            <a:r>
              <a:rPr lang="en-US" sz="3000" dirty="0">
                <a:solidFill>
                  <a:srgbClr val="002060"/>
                </a:solidFill>
              </a:rPr>
              <a:t>Breeding cows for longevity and high-quality calf production, with benefits including a 10% reduction in methane emissions and a €100 increase in profitability per calving.</a:t>
            </a:r>
          </a:p>
          <a:p>
            <a:r>
              <a:rPr lang="en-US" sz="3000" b="1" dirty="0">
                <a:solidFill>
                  <a:srgbClr val="C00000"/>
                </a:solidFill>
              </a:rPr>
              <a:t>Water Footprint:</a:t>
            </a:r>
            <a:r>
              <a:rPr lang="hu-HU" sz="3000" b="1" dirty="0">
                <a:solidFill>
                  <a:srgbClr val="C00000"/>
                </a:solidFill>
              </a:rPr>
              <a:t> </a:t>
            </a:r>
            <a:r>
              <a:rPr lang="en-US" sz="3000" dirty="0">
                <a:solidFill>
                  <a:srgbClr val="C00000"/>
                </a:solidFill>
              </a:rPr>
              <a:t>Beef production contributes to 3.7% of the water footprint, while non-basic foods like chocolate, cookies, and alcohol account for 25%.</a:t>
            </a:r>
          </a:p>
          <a:p>
            <a:r>
              <a:rPr lang="en-US" sz="3000" b="1" dirty="0">
                <a:solidFill>
                  <a:srgbClr val="7A1D00"/>
                </a:solidFill>
              </a:rPr>
              <a:t>Upcycling:</a:t>
            </a:r>
            <a:r>
              <a:rPr lang="hu-HU" sz="3000" dirty="0">
                <a:solidFill>
                  <a:srgbClr val="7A1D00"/>
                </a:solidFill>
              </a:rPr>
              <a:t> </a:t>
            </a:r>
            <a:r>
              <a:rPr lang="en-US" sz="3000" dirty="0">
                <a:solidFill>
                  <a:srgbClr val="7A1D00"/>
                </a:solidFill>
              </a:rPr>
              <a:t>Repurposing by-products, which make up 44% of live weight, for various industries such as textiles, pharmaceuticals, paints, cosmetics, vitamins, lubricants, brake fluids</a:t>
            </a:r>
            <a:r>
              <a:rPr lang="hu-HU" sz="3000" dirty="0">
                <a:solidFill>
                  <a:srgbClr val="7A1D00"/>
                </a:solidFill>
              </a:rPr>
              <a:t>.</a:t>
            </a:r>
            <a:r>
              <a:rPr lang="en-US" sz="3000" dirty="0">
                <a:solidFill>
                  <a:srgbClr val="7A1D00"/>
                </a:solidFill>
              </a:rPr>
              <a:t> </a:t>
            </a:r>
            <a:endParaRPr lang="hu-HU" sz="3000" dirty="0">
              <a:solidFill>
                <a:srgbClr val="7A1D00"/>
              </a:solidFill>
            </a:endParaRPr>
          </a:p>
          <a:p>
            <a:endParaRPr lang="hu-HU" sz="2600" dirty="0"/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B30154C-239C-80EF-401E-71A4B0E6CA17}"/>
              </a:ext>
            </a:extLst>
          </p:cNvPr>
          <p:cNvSpPr txBox="1"/>
          <p:nvPr/>
        </p:nvSpPr>
        <p:spPr>
          <a:xfrm>
            <a:off x="6018245" y="0"/>
            <a:ext cx="617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619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ˢᵗ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619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25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 on Sustainability COS ’23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5B251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16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3484073-DE04-6103-FF87-D2C4FD3A3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856"/>
            <a:ext cx="10515600" cy="10426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dirty="0">
                <a:solidFill>
                  <a:srgbClr val="5B2511"/>
                </a:solidFill>
              </a:rPr>
              <a:t>Thank you for your attention</a:t>
            </a:r>
            <a:r>
              <a:rPr lang="hu-HU" sz="5000" dirty="0">
                <a:solidFill>
                  <a:srgbClr val="5B2511"/>
                </a:solidFill>
              </a:rPr>
              <a:t>!</a:t>
            </a:r>
          </a:p>
          <a:p>
            <a:pPr marL="0" indent="0" algn="ctr">
              <a:buNone/>
            </a:pPr>
            <a:endParaRPr lang="hu-HU" sz="5000" dirty="0">
              <a:solidFill>
                <a:srgbClr val="5B251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77B4104-0A66-3CF0-B94B-2EB277FCD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383" y="0"/>
            <a:ext cx="6334293" cy="749873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A372A01-75D9-E944-122C-214DC71FAABD}"/>
              </a:ext>
            </a:extLst>
          </p:cNvPr>
          <p:cNvSpPr txBox="1"/>
          <p:nvPr/>
        </p:nvSpPr>
        <p:spPr>
          <a:xfrm>
            <a:off x="326334" y="847532"/>
            <a:ext cx="11539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B2511"/>
                </a:solidFill>
              </a:rPr>
              <a:t>Reaching profitability and sustainability is society’s joint interest and responsibility. </a:t>
            </a:r>
            <a:endParaRPr lang="hu-HU" sz="2400" b="1" dirty="0">
              <a:solidFill>
                <a:srgbClr val="5B25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32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5EFD1A-20F4-7D50-927F-05830A67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365125"/>
            <a:ext cx="11636797" cy="1325563"/>
          </a:xfrm>
        </p:spPr>
        <p:txBody>
          <a:bodyPr>
            <a:noAutofit/>
          </a:bodyPr>
          <a:lstStyle/>
          <a:p>
            <a:r>
              <a:rPr lang="en-US" sz="3200" b="1" i="0" dirty="0">
                <a:solidFill>
                  <a:srgbClr val="5B2511"/>
                </a:solidFill>
                <a:effectLst/>
                <a:latin typeface="+mn-lt"/>
              </a:rPr>
              <a:t>The Evolution of World Beef Production and Beef Consumption from 1960 to Present</a:t>
            </a:r>
            <a:endParaRPr lang="hu-HU" sz="3200" b="1" dirty="0">
              <a:solidFill>
                <a:srgbClr val="5B2511"/>
              </a:solidFill>
              <a:latin typeface="+mn-lt"/>
            </a:endParaRPr>
          </a:p>
        </p:txBody>
      </p:sp>
      <p:pic>
        <p:nvPicPr>
          <p:cNvPr id="14" name="Tartalom helye 13">
            <a:extLst>
              <a:ext uri="{FF2B5EF4-FFF2-40B4-BE49-F238E27FC236}">
                <a16:creationId xmlns:a16="http://schemas.microsoft.com/office/drawing/2014/main" id="{BC6445BD-3D43-6E0E-90B8-432FC0B829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0" y="1514951"/>
            <a:ext cx="5625474" cy="3828096"/>
          </a:xfrm>
        </p:spPr>
      </p:pic>
      <p:pic>
        <p:nvPicPr>
          <p:cNvPr id="16" name="Tartalom helye 15">
            <a:extLst>
              <a:ext uri="{FF2B5EF4-FFF2-40B4-BE49-F238E27FC236}">
                <a16:creationId xmlns:a16="http://schemas.microsoft.com/office/drawing/2014/main" id="{46CC123F-CF6D-3B09-FAF5-3A3D6B8F1A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94" y="1146996"/>
            <a:ext cx="5100431" cy="4196051"/>
          </a:xfr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30BF34A4-B1D8-926A-6119-CE51AB23D930}"/>
              </a:ext>
            </a:extLst>
          </p:cNvPr>
          <p:cNvSpPr txBox="1"/>
          <p:nvPr/>
        </p:nvSpPr>
        <p:spPr>
          <a:xfrm>
            <a:off x="6018245" y="0"/>
            <a:ext cx="617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6192D"/>
                </a:solidFill>
              </a:rPr>
              <a:t>1 ˢᵗ</a:t>
            </a:r>
            <a:r>
              <a:rPr lang="hu-HU" sz="2400" dirty="0">
                <a:solidFill>
                  <a:srgbClr val="46192D"/>
                </a:solidFill>
              </a:rPr>
              <a:t> </a:t>
            </a:r>
            <a:r>
              <a:rPr lang="en-US" sz="2400" dirty="0">
                <a:solidFill>
                  <a:srgbClr val="5B2511"/>
                </a:solidFill>
              </a:rPr>
              <a:t>Conference on Sustainability COS ’23 </a:t>
            </a:r>
            <a:endParaRPr lang="hu-HU" sz="2400" dirty="0">
              <a:solidFill>
                <a:srgbClr val="5B2511"/>
              </a:solidFill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CF930D78-CAEA-FA77-3FF9-DAF14060A157}"/>
              </a:ext>
            </a:extLst>
          </p:cNvPr>
          <p:cNvSpPr txBox="1"/>
          <p:nvPr/>
        </p:nvSpPr>
        <p:spPr>
          <a:xfrm>
            <a:off x="0" y="516310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Since the 1960s, there has been a 1.6 percent/year increase in beef production for cattle</a:t>
            </a:r>
            <a:r>
              <a:rPr lang="hu-HU" sz="2400" dirty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2060"/>
                </a:solidFill>
              </a:rPr>
              <a:t>B</a:t>
            </a:r>
            <a:r>
              <a:rPr lang="en-US" sz="2400" dirty="0" err="1">
                <a:solidFill>
                  <a:srgbClr val="002060"/>
                </a:solidFill>
              </a:rPr>
              <a:t>eef</a:t>
            </a:r>
            <a:r>
              <a:rPr lang="en-US" sz="2400" dirty="0">
                <a:solidFill>
                  <a:srgbClr val="002060"/>
                </a:solidFill>
              </a:rPr>
              <a:t> and buffalo meat as a share of total meat production has nearly halved, now 22 </a:t>
            </a:r>
            <a:r>
              <a:rPr lang="hu-HU" sz="2400" dirty="0">
                <a:solidFill>
                  <a:srgbClr val="002060"/>
                </a:solidFill>
              </a:rPr>
              <a:t>%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hu-HU" sz="2400" dirty="0">
              <a:solidFill>
                <a:srgbClr val="0020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Decreasing per capita beef consumption</a:t>
            </a:r>
            <a:endParaRPr lang="hu-H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3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5705B18-4069-9D42-C5C6-AA8551C4F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6186" r="3452"/>
          <a:stretch/>
        </p:blipFill>
        <p:spPr>
          <a:xfrm>
            <a:off x="105097" y="1489495"/>
            <a:ext cx="11981806" cy="2352154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0D3F00E-B1A2-0529-AA61-52F21B6400B1}"/>
              </a:ext>
            </a:extLst>
          </p:cNvPr>
          <p:cNvSpPr txBox="1"/>
          <p:nvPr/>
        </p:nvSpPr>
        <p:spPr>
          <a:xfrm>
            <a:off x="126471" y="4245120"/>
            <a:ext cx="118687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main limitations of beef industry include low reproductive live weight output, significantly lower productivity, longer production cycle compared to other animals.</a:t>
            </a:r>
            <a:endParaRPr lang="hu-HU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Increasing the output of current systems would mean serious environmental damage. </a:t>
            </a:r>
            <a:endParaRPr lang="hu-HU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6BB9BD9-9477-ED51-C20C-CCBD554ED8BE}"/>
              </a:ext>
            </a:extLst>
          </p:cNvPr>
          <p:cNvSpPr txBox="1"/>
          <p:nvPr/>
        </p:nvSpPr>
        <p:spPr>
          <a:xfrm>
            <a:off x="6018245" y="0"/>
            <a:ext cx="617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6192D"/>
                </a:solidFill>
              </a:rPr>
              <a:t>1 ˢᵗ</a:t>
            </a:r>
            <a:r>
              <a:rPr lang="hu-HU" sz="2400" dirty="0">
                <a:solidFill>
                  <a:srgbClr val="46192D"/>
                </a:solidFill>
              </a:rPr>
              <a:t> </a:t>
            </a:r>
            <a:r>
              <a:rPr lang="en-US" sz="2400" dirty="0">
                <a:solidFill>
                  <a:srgbClr val="5B2511"/>
                </a:solidFill>
              </a:rPr>
              <a:t>Conference on Sustainability COS ’23 </a:t>
            </a:r>
            <a:endParaRPr lang="hu-HU" sz="2400" dirty="0">
              <a:solidFill>
                <a:srgbClr val="5B2511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87DB67A-390E-6DCC-BE52-AEB411BB06CB}"/>
              </a:ext>
            </a:extLst>
          </p:cNvPr>
          <p:cNvSpPr txBox="1"/>
          <p:nvPr/>
        </p:nvSpPr>
        <p:spPr>
          <a:xfrm>
            <a:off x="616226" y="490435"/>
            <a:ext cx="113576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5B2511"/>
                </a:solidFill>
              </a:rPr>
              <a:t>The global output of beef industry compared to pig and chicken industries </a:t>
            </a:r>
            <a:endParaRPr lang="hu-HU" sz="3200" b="1" dirty="0">
              <a:solidFill>
                <a:srgbClr val="5B2511"/>
              </a:solidFill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FAC3EC0-B48C-0128-AB05-4C3B327CFC70}"/>
              </a:ext>
            </a:extLst>
          </p:cNvPr>
          <p:cNvSpPr txBox="1"/>
          <p:nvPr/>
        </p:nvSpPr>
        <p:spPr>
          <a:xfrm>
            <a:off x="400514" y="3812767"/>
            <a:ext cx="6097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G. Pulina</a:t>
            </a:r>
            <a:r>
              <a:rPr lang="hu-HU" sz="1400" dirty="0"/>
              <a:t> </a:t>
            </a:r>
            <a:r>
              <a:rPr lang="it-IT" sz="1400" dirty="0"/>
              <a:t>et al.</a:t>
            </a:r>
            <a:r>
              <a:rPr lang="hu-HU" sz="1400" dirty="0"/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306727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6C0DDF-315C-4D13-C1F3-1B419D292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625"/>
            <a:ext cx="10515600" cy="92189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5B251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Some features and facts related to beef cattle production</a:t>
            </a:r>
            <a:b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D2C97F-F7A0-9E99-C3CA-56C10AB93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2575"/>
            <a:ext cx="12064181" cy="5645425"/>
          </a:xfrm>
        </p:spPr>
        <p:txBody>
          <a:bodyPr>
            <a:normAutofit/>
          </a:bodyPr>
          <a:lstStyle/>
          <a:p>
            <a:endParaRPr lang="hu-HU" sz="2400" dirty="0"/>
          </a:p>
          <a:p>
            <a:r>
              <a:rPr lang="en-US" b="1" i="0" dirty="0">
                <a:solidFill>
                  <a:srgbClr val="C00000"/>
                </a:solidFill>
                <a:effectLst/>
                <a:latin typeface="Söhne"/>
              </a:rPr>
              <a:t>Population Growth</a:t>
            </a:r>
            <a:r>
              <a:rPr lang="en-US" b="0" i="0" dirty="0">
                <a:solidFill>
                  <a:srgbClr val="C00000"/>
                </a:solidFill>
                <a:effectLst/>
                <a:latin typeface="Söhne"/>
              </a:rPr>
              <a:t>: </a:t>
            </a:r>
            <a:r>
              <a:rPr lang="en-US" dirty="0">
                <a:solidFill>
                  <a:srgbClr val="C00000"/>
                </a:solidFill>
                <a:latin typeface="Söhne"/>
              </a:rPr>
              <a:t>by 2050</a:t>
            </a:r>
            <a:r>
              <a:rPr lang="hu-HU" dirty="0">
                <a:solidFill>
                  <a:srgbClr val="C00000"/>
                </a:solidFill>
                <a:latin typeface="Söhne"/>
              </a:rPr>
              <a:t> </a:t>
            </a:r>
            <a:r>
              <a:rPr lang="en-US" b="0" i="0" dirty="0">
                <a:solidFill>
                  <a:srgbClr val="C00000"/>
                </a:solidFill>
                <a:effectLst/>
                <a:latin typeface="Söhne"/>
              </a:rPr>
              <a:t>nearly 10 billion, indicating a 30% increase over 40 years, higher food demand and environmental challenges.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7A1D00"/>
                </a:solidFill>
                <a:effectLst/>
                <a:latin typeface="Söhne"/>
              </a:rPr>
              <a:t>Environmental Challenges</a:t>
            </a:r>
            <a:r>
              <a:rPr lang="en-US" b="0" i="0" dirty="0">
                <a:solidFill>
                  <a:srgbClr val="7A1D00"/>
                </a:solidFill>
                <a:effectLst/>
                <a:latin typeface="Söhne"/>
              </a:rPr>
              <a:t>: desertification, urban expansion, soil degradation </a:t>
            </a:r>
            <a:r>
              <a:rPr lang="hu-HU" b="0" i="0" dirty="0">
                <a:solidFill>
                  <a:srgbClr val="7A1D00"/>
                </a:solidFill>
                <a:effectLst/>
                <a:latin typeface="Söhne"/>
              </a:rPr>
              <a:t>-</a:t>
            </a:r>
            <a:r>
              <a:rPr lang="en-US" b="0" i="0" dirty="0">
                <a:solidFill>
                  <a:srgbClr val="7A1D00"/>
                </a:solidFill>
                <a:effectLst/>
                <a:latin typeface="Söhne"/>
              </a:rPr>
              <a:t>24 million hectares</a:t>
            </a:r>
            <a:r>
              <a:rPr lang="hu-HU" b="0" i="0" dirty="0">
                <a:solidFill>
                  <a:srgbClr val="7A1D00"/>
                </a:solidFill>
                <a:effectLst/>
                <a:latin typeface="Söhne"/>
              </a:rPr>
              <a:t>/</a:t>
            </a:r>
            <a:r>
              <a:rPr lang="hu-HU" b="0" i="0" dirty="0" err="1">
                <a:solidFill>
                  <a:srgbClr val="7A1D00"/>
                </a:solidFill>
                <a:effectLst/>
                <a:latin typeface="Söhne"/>
              </a:rPr>
              <a:t>year</a:t>
            </a:r>
            <a:r>
              <a:rPr lang="en-US" b="0" i="0" dirty="0">
                <a:solidFill>
                  <a:srgbClr val="7A1D00"/>
                </a:solidFill>
                <a:effectLst/>
                <a:latin typeface="Söhne"/>
              </a:rPr>
              <a:t> of agricultural land annually from 1960 to 2021. Europe decrease by 25%, Africa increase by 46%, Asia by 36%, South America by 83%.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8000"/>
                </a:solidFill>
                <a:effectLst/>
                <a:latin typeface="Söhne"/>
              </a:rPr>
              <a:t>Cattle Farming</a:t>
            </a:r>
            <a:r>
              <a:rPr lang="en-US" b="0" i="0" dirty="0">
                <a:solidFill>
                  <a:srgbClr val="008000"/>
                </a:solidFill>
                <a:effectLst/>
                <a:latin typeface="Söhne"/>
              </a:rPr>
              <a:t>: Cattle farming is a critical source of livelihood in several regions, </a:t>
            </a:r>
            <a:r>
              <a:rPr lang="hu-HU" b="0" i="0" dirty="0" err="1">
                <a:solidFill>
                  <a:srgbClr val="008000"/>
                </a:solidFill>
                <a:effectLst/>
                <a:latin typeface="Söhne"/>
              </a:rPr>
              <a:t>eg</a:t>
            </a:r>
            <a:r>
              <a:rPr lang="hu-HU" b="0" i="0" dirty="0">
                <a:solidFill>
                  <a:srgbClr val="008000"/>
                </a:solidFill>
                <a:effectLst/>
                <a:latin typeface="Söhne"/>
              </a:rPr>
              <a:t>.</a:t>
            </a:r>
            <a:r>
              <a:rPr lang="en-US" b="0" i="0" dirty="0">
                <a:solidFill>
                  <a:srgbClr val="008000"/>
                </a:solidFill>
                <a:effectLst/>
                <a:latin typeface="Söhne"/>
              </a:rPr>
              <a:t> S</a:t>
            </a:r>
            <a:r>
              <a:rPr lang="hu-HU" b="0" i="0" dirty="0">
                <a:solidFill>
                  <a:srgbClr val="008000"/>
                </a:solidFill>
                <a:effectLst/>
                <a:latin typeface="Söhne"/>
              </a:rPr>
              <a:t>.</a:t>
            </a:r>
            <a:r>
              <a:rPr lang="en-US" b="0" i="0" dirty="0">
                <a:solidFill>
                  <a:srgbClr val="008000"/>
                </a:solidFill>
                <a:effectLst/>
                <a:latin typeface="Söhne"/>
              </a:rPr>
              <a:t> Africa, France, Spain,</a:t>
            </a:r>
            <a:r>
              <a:rPr lang="hu-HU" b="0" i="0" dirty="0">
                <a:solidFill>
                  <a:srgbClr val="008000"/>
                </a:solidFill>
                <a:effectLst/>
                <a:latin typeface="Söhne"/>
              </a:rPr>
              <a:t> </a:t>
            </a:r>
            <a:r>
              <a:rPr lang="en-US" b="0" i="0" dirty="0">
                <a:solidFill>
                  <a:srgbClr val="008000"/>
                </a:solidFill>
                <a:effectLst/>
                <a:latin typeface="Söhne"/>
              </a:rPr>
              <a:t>Ireland, UK, N</a:t>
            </a:r>
            <a:r>
              <a:rPr lang="hu-HU" b="0" i="0" dirty="0">
                <a:solidFill>
                  <a:srgbClr val="008000"/>
                </a:solidFill>
                <a:effectLst/>
                <a:latin typeface="Söhne"/>
              </a:rPr>
              <a:t>. </a:t>
            </a:r>
            <a:r>
              <a:rPr lang="en-US" b="0" i="0" dirty="0">
                <a:solidFill>
                  <a:srgbClr val="008000"/>
                </a:solidFill>
                <a:effectLst/>
                <a:latin typeface="Söhne"/>
              </a:rPr>
              <a:t>America.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2060"/>
                </a:solidFill>
                <a:effectLst/>
                <a:latin typeface="Söhne"/>
              </a:rPr>
              <a:t>U.S. Beef Production</a:t>
            </a:r>
            <a:r>
              <a:rPr lang="en-US" b="0" i="0" dirty="0">
                <a:solidFill>
                  <a:srgbClr val="002060"/>
                </a:solidFill>
                <a:effectLst/>
                <a:latin typeface="Söhne"/>
              </a:rPr>
              <a:t>: U.S. farmers are responsible for 20% of the world's beef production, despite having only 6% of the world's cattle stocks. Interestingly, their cattle stock is 53% smaller than it was in 1975.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3D677BF-C1F3-D1D3-970D-2CF3DCF0B4D5}"/>
              </a:ext>
            </a:extLst>
          </p:cNvPr>
          <p:cNvSpPr txBox="1"/>
          <p:nvPr/>
        </p:nvSpPr>
        <p:spPr>
          <a:xfrm>
            <a:off x="6018245" y="0"/>
            <a:ext cx="617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619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ˢᵗ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619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25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 on Sustainability COS ’23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5B251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001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F3E225-4EDE-F4E0-85E0-B30DB812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6718"/>
          </a:xfrm>
        </p:spPr>
        <p:txBody>
          <a:bodyPr/>
          <a:lstStyle/>
          <a:p>
            <a:pPr marL="742950" lvl="1" indent="-285750" algn="l">
              <a:spcBef>
                <a:spcPts val="1200"/>
              </a:spcBef>
              <a:spcAft>
                <a:spcPts val="600"/>
              </a:spcAft>
              <a:tabLst>
                <a:tab pos="228600" algn="l"/>
              </a:tabLst>
            </a:pPr>
            <a:r>
              <a:rPr lang="hu-HU" sz="3200" b="1" dirty="0">
                <a:solidFill>
                  <a:srgbClr val="5B251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b="1" dirty="0" err="1">
                <a:solidFill>
                  <a:srgbClr val="5B251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illars</a:t>
            </a:r>
            <a:r>
              <a:rPr lang="en-US" sz="3200" b="1" dirty="0">
                <a:solidFill>
                  <a:srgbClr val="5B251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of sustainability</a:t>
            </a:r>
            <a:br>
              <a:rPr lang="hu-HU" sz="4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5CC2F0E-2F6E-38A5-ABD9-90638F241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3" y="1331844"/>
            <a:ext cx="11420060" cy="5161030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Social Responsibility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Economic Viability</a:t>
            </a:r>
            <a:endParaRPr lang="hu-HU" b="1" dirty="0">
              <a:solidFill>
                <a:srgbClr val="00206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b="1" dirty="0">
                <a:solidFill>
                  <a:srgbClr val="008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Environmental Awareness</a:t>
            </a:r>
          </a:p>
          <a:p>
            <a:pPr algn="just"/>
            <a:r>
              <a:rPr lang="hu-HU" dirty="0"/>
              <a:t>A</a:t>
            </a:r>
            <a:r>
              <a:rPr lang="en-US" dirty="0"/>
              <a:t> fourth pillar, that is the cultural sustainability is examined, how it can be incorporated into the model. </a:t>
            </a:r>
            <a:endParaRPr lang="hu-HU" dirty="0"/>
          </a:p>
          <a:p>
            <a:pPr algn="just"/>
            <a:r>
              <a:rPr lang="en-US" dirty="0">
                <a:solidFill>
                  <a:srgbClr val="C00000"/>
                </a:solidFill>
              </a:rPr>
              <a:t>The three basic pillars are closely connected with each other, and it is crucial to reach a balance among them.  If one of them is not met, there is no long-term sustainability.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4B207D4-A027-4788-45D9-1B00713AF5EF}"/>
              </a:ext>
            </a:extLst>
          </p:cNvPr>
          <p:cNvSpPr txBox="1"/>
          <p:nvPr/>
        </p:nvSpPr>
        <p:spPr>
          <a:xfrm>
            <a:off x="6018245" y="0"/>
            <a:ext cx="617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6192D"/>
                </a:solidFill>
              </a:rPr>
              <a:t>1 ˢᵗ</a:t>
            </a:r>
            <a:r>
              <a:rPr lang="hu-HU" sz="2400" dirty="0">
                <a:solidFill>
                  <a:srgbClr val="46192D"/>
                </a:solidFill>
              </a:rPr>
              <a:t> </a:t>
            </a:r>
            <a:r>
              <a:rPr lang="en-US" sz="2400" dirty="0">
                <a:solidFill>
                  <a:srgbClr val="5B2511"/>
                </a:solidFill>
              </a:rPr>
              <a:t>Conference on Sustainability COS ’23 </a:t>
            </a:r>
            <a:endParaRPr lang="hu-HU" sz="2400" dirty="0">
              <a:solidFill>
                <a:srgbClr val="5B25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6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3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F26CEC-8064-A402-140F-1D7FF962A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45" y="575131"/>
            <a:ext cx="10515600" cy="634238"/>
          </a:xfrm>
        </p:spPr>
        <p:txBody>
          <a:bodyPr>
            <a:normAutofit/>
          </a:bodyPr>
          <a:lstStyle/>
          <a:p>
            <a:r>
              <a:rPr lang="hu-HU" sz="3200" b="1" dirty="0" err="1">
                <a:solidFill>
                  <a:srgbClr val="5B2511"/>
                </a:solidFill>
                <a:latin typeface="+mn-lt"/>
              </a:rPr>
              <a:t>Social</a:t>
            </a:r>
            <a:r>
              <a:rPr lang="hu-HU" sz="3200" b="1" dirty="0">
                <a:solidFill>
                  <a:srgbClr val="5B2511"/>
                </a:solidFill>
                <a:latin typeface="+mn-lt"/>
              </a:rPr>
              <a:t> </a:t>
            </a:r>
            <a:r>
              <a:rPr lang="hu-HU" sz="3200" b="1" dirty="0" err="1">
                <a:solidFill>
                  <a:srgbClr val="5B2511"/>
                </a:solidFill>
                <a:latin typeface="+mn-lt"/>
              </a:rPr>
              <a:t>Responsibility</a:t>
            </a:r>
            <a:endParaRPr lang="hu-HU" sz="3200" b="1" dirty="0">
              <a:solidFill>
                <a:srgbClr val="5B2511"/>
              </a:solidFill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37CFDDE-3523-D8ED-0C90-49B567060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2322"/>
            <a:ext cx="12192000" cy="523567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Social Capital:</a:t>
            </a:r>
            <a:r>
              <a:rPr lang="hu-HU" b="1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Cattle breeding is a primary livelihood in </a:t>
            </a:r>
            <a:r>
              <a:rPr lang="hu-HU" dirty="0" err="1">
                <a:solidFill>
                  <a:srgbClr val="008000"/>
                </a:solidFill>
              </a:rPr>
              <a:t>some</a:t>
            </a:r>
            <a:r>
              <a:rPr lang="hu-HU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regions </a:t>
            </a:r>
            <a:r>
              <a:rPr lang="hu-HU" dirty="0">
                <a:solidFill>
                  <a:srgbClr val="008000"/>
                </a:solidFill>
              </a:rPr>
              <a:t>in</a:t>
            </a:r>
            <a:r>
              <a:rPr lang="en-US" dirty="0">
                <a:solidFill>
                  <a:srgbClr val="008000"/>
                </a:solidFill>
              </a:rPr>
              <a:t> South Africa, Spain, the UK, North America.</a:t>
            </a:r>
            <a:r>
              <a:rPr lang="hu-HU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In the USA, beef cattle breeding contributes $24.5 billion annually through ecosystem services.</a:t>
            </a:r>
          </a:p>
          <a:p>
            <a:r>
              <a:rPr lang="en-US" b="1" dirty="0">
                <a:solidFill>
                  <a:srgbClr val="002060"/>
                </a:solidFill>
              </a:rPr>
              <a:t>Workforce and Working Conditions:</a:t>
            </a:r>
            <a:r>
              <a:rPr lang="hu-HU" b="1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Challenges include labor migration, an aging farming population (only 10% under 40 in the EU), job commitment, skilled labor shortages, and wage disparities.</a:t>
            </a:r>
          </a:p>
          <a:p>
            <a:r>
              <a:rPr lang="en-US" b="1" dirty="0">
                <a:solidFill>
                  <a:srgbClr val="C00000"/>
                </a:solidFill>
              </a:rPr>
              <a:t>Food Security: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Excessive consumption of processed food and red meat causes 3.8% of deaths in the EU, compared to 14% from smoking.</a:t>
            </a:r>
          </a:p>
          <a:p>
            <a:r>
              <a:rPr lang="en-US" b="1" dirty="0">
                <a:solidFill>
                  <a:srgbClr val="C00000"/>
                </a:solidFill>
              </a:rPr>
              <a:t>Inequality:</a:t>
            </a:r>
            <a:r>
              <a:rPr lang="en-US" dirty="0">
                <a:solidFill>
                  <a:srgbClr val="C00000"/>
                </a:solidFill>
              </a:rPr>
              <a:t> 2 billion overweight, 1 billion undernourished, and 30% with anemia globally.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D77E4D5-BE5A-A0E5-EF37-7F76DE5DE22A}"/>
              </a:ext>
            </a:extLst>
          </p:cNvPr>
          <p:cNvSpPr txBox="1"/>
          <p:nvPr/>
        </p:nvSpPr>
        <p:spPr>
          <a:xfrm>
            <a:off x="6018245" y="0"/>
            <a:ext cx="617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619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ˢᵗ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619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25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 on Sustainability COS ’23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5B251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899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3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F26CEC-8064-A402-140F-1D7FF962A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7753"/>
          </a:xfrm>
        </p:spPr>
        <p:txBody>
          <a:bodyPr>
            <a:normAutofit/>
          </a:bodyPr>
          <a:lstStyle/>
          <a:p>
            <a:r>
              <a:rPr lang="hu-HU" sz="3200" b="1" dirty="0" err="1">
                <a:solidFill>
                  <a:srgbClr val="5B2511"/>
                </a:solidFill>
                <a:latin typeface="+mn-lt"/>
              </a:rPr>
              <a:t>Social</a:t>
            </a:r>
            <a:r>
              <a:rPr lang="hu-HU" sz="3200" b="1" dirty="0">
                <a:solidFill>
                  <a:srgbClr val="5B2511"/>
                </a:solidFill>
                <a:latin typeface="+mn-lt"/>
              </a:rPr>
              <a:t> </a:t>
            </a:r>
            <a:r>
              <a:rPr lang="hu-HU" sz="3200" b="1" dirty="0" err="1">
                <a:solidFill>
                  <a:srgbClr val="5B2511"/>
                </a:solidFill>
                <a:latin typeface="+mn-lt"/>
              </a:rPr>
              <a:t>Responsibility</a:t>
            </a:r>
            <a:endParaRPr lang="hu-HU" sz="3200" b="1" dirty="0">
              <a:solidFill>
                <a:srgbClr val="5B2511"/>
              </a:solidFill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37CFDDE-3523-D8ED-0C90-49B567060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3426"/>
            <a:ext cx="12192000" cy="5784573"/>
          </a:xfrm>
        </p:spPr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b="1" i="0" dirty="0">
                <a:solidFill>
                  <a:srgbClr val="C00000"/>
                </a:solidFill>
                <a:effectLst/>
                <a:latin typeface="Söhne"/>
              </a:rPr>
              <a:t>Animal Welfare:</a:t>
            </a:r>
            <a:endParaRPr lang="en-US" b="0" i="0" dirty="0">
              <a:solidFill>
                <a:srgbClr val="C00000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C00000"/>
                </a:solidFill>
                <a:effectLst/>
                <a:latin typeface="Söhne"/>
              </a:rPr>
              <a:t>Intensive animal farming leads to antibiotic resistance.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C00000"/>
                </a:solidFill>
                <a:effectLst/>
                <a:latin typeface="Söhne"/>
              </a:rPr>
              <a:t>EU aims to reduce antibiotic use by 30% by 2030 for healthier individuals, more efficiency, and lower environmental impact.</a:t>
            </a:r>
          </a:p>
          <a:p>
            <a:pPr marL="0" indent="0" algn="l">
              <a:buNone/>
            </a:pPr>
            <a:r>
              <a:rPr lang="en-US" b="1" i="0" dirty="0">
                <a:solidFill>
                  <a:srgbClr val="002060"/>
                </a:solidFill>
                <a:effectLst/>
                <a:latin typeface="Söhne"/>
              </a:rPr>
              <a:t>Consumer Role and Expectations:</a:t>
            </a:r>
            <a:endParaRPr lang="en-US" b="0" i="0" dirty="0">
              <a:solidFill>
                <a:srgbClr val="002060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2060"/>
                </a:solidFill>
                <a:effectLst/>
                <a:latin typeface="Söhne"/>
              </a:rPr>
              <a:t>Natural, extensive, and organic farming methods are favored with premium support, branding, and higher prices.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2060"/>
                </a:solidFill>
                <a:effectLst/>
                <a:latin typeface="Söhne"/>
              </a:rPr>
              <a:t>Reducing food waste is crucial. In the USA, households waste $2,500 of food annually. Halving beef waste can boost beef sector sustainability by 10%.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2060"/>
                </a:solidFill>
                <a:effectLst/>
                <a:latin typeface="Söhne"/>
              </a:rPr>
              <a:t>In the USA, 38% of all food is unused, equivalent to about 2% of GDP.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2060"/>
                </a:solidFill>
                <a:effectLst/>
                <a:latin typeface="Söhne"/>
              </a:rPr>
              <a:t>Brands in developed countries that ignore sustainability face consumer backlash.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2060"/>
                </a:solidFill>
                <a:effectLst/>
                <a:latin typeface="Söhne"/>
              </a:rPr>
              <a:t>Media plays a significant role in shaping consumer habits.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D77E4D5-BE5A-A0E5-EF37-7F76DE5DE22A}"/>
              </a:ext>
            </a:extLst>
          </p:cNvPr>
          <p:cNvSpPr txBox="1"/>
          <p:nvPr/>
        </p:nvSpPr>
        <p:spPr>
          <a:xfrm>
            <a:off x="6018245" y="0"/>
            <a:ext cx="617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619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ˢᵗ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619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25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 on Sustainability COS ’23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5B251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673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32DCB9-9501-6A4A-560A-D49206C1E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111"/>
            <a:ext cx="10515600" cy="867327"/>
          </a:xfrm>
        </p:spPr>
        <p:txBody>
          <a:bodyPr>
            <a:normAutofit/>
          </a:bodyPr>
          <a:lstStyle/>
          <a:p>
            <a:r>
              <a:rPr lang="hu-HU" sz="3200" b="1" dirty="0" err="1">
                <a:solidFill>
                  <a:srgbClr val="5B2511"/>
                </a:solidFill>
                <a:latin typeface="+mn-lt"/>
              </a:rPr>
              <a:t>Economic</a:t>
            </a:r>
            <a:r>
              <a:rPr lang="hu-HU" sz="3200" b="1" dirty="0">
                <a:solidFill>
                  <a:srgbClr val="5B2511"/>
                </a:solidFill>
                <a:latin typeface="+mn-lt"/>
              </a:rPr>
              <a:t> </a:t>
            </a:r>
            <a:r>
              <a:rPr lang="hu-HU" sz="3200" b="1" dirty="0" err="1">
                <a:solidFill>
                  <a:srgbClr val="5B2511"/>
                </a:solidFill>
                <a:latin typeface="+mn-lt"/>
              </a:rPr>
              <a:t>Viability</a:t>
            </a:r>
            <a:endParaRPr lang="hu-HU" sz="3200" b="1" dirty="0">
              <a:solidFill>
                <a:srgbClr val="5B2511"/>
              </a:solidFill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EE45481-A6C9-E2D8-C8B1-4026A2E34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1884"/>
            <a:ext cx="12192000" cy="57961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Bottlenecks:</a:t>
            </a:r>
          </a:p>
          <a:p>
            <a:r>
              <a:rPr lang="en-US" dirty="0">
                <a:solidFill>
                  <a:srgbClr val="C00000"/>
                </a:solidFill>
              </a:rPr>
              <a:t>Cattle farming faces challenges such as low productivity and longer production cycles compared to other animals.</a:t>
            </a:r>
          </a:p>
          <a:p>
            <a:r>
              <a:rPr lang="en-US" dirty="0">
                <a:solidFill>
                  <a:srgbClr val="C00000"/>
                </a:solidFill>
              </a:rPr>
              <a:t>Reproductive output per reproductive live weight is low.</a:t>
            </a:r>
          </a:p>
          <a:p>
            <a:r>
              <a:rPr lang="en-US" dirty="0">
                <a:solidFill>
                  <a:srgbClr val="008000"/>
                </a:solidFill>
              </a:rPr>
              <a:t>Grazing-based cattle farming in marginal areas is the primary income source in those regions, making communities and households sensitive to price fluctuations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002060"/>
                </a:solidFill>
              </a:rPr>
              <a:t>Beef production efficiency varies by region, with benchmark values: New Zealand (1), North America (1.3), Australia (1.2), South America (0.9), and the EU-27 average (1.5).</a:t>
            </a:r>
          </a:p>
          <a:p>
            <a:r>
              <a:rPr lang="en-US" dirty="0">
                <a:solidFill>
                  <a:srgbClr val="C00000"/>
                </a:solidFill>
              </a:rPr>
              <a:t>EU cattle farms heavily rely on CAP subsidies, making them vulnerable to market fluctuations, especially in EU-N13 countries.</a:t>
            </a:r>
          </a:p>
          <a:p>
            <a:r>
              <a:rPr lang="en-US" dirty="0">
                <a:solidFill>
                  <a:srgbClr val="C00000"/>
                </a:solidFill>
              </a:rPr>
              <a:t>Average income per employee differs significantly, with a 4.5-fold gap between EU15 and EU13 countries.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B2C2F21-4AD4-A3EE-45C0-63265199707A}"/>
              </a:ext>
            </a:extLst>
          </p:cNvPr>
          <p:cNvSpPr txBox="1"/>
          <p:nvPr/>
        </p:nvSpPr>
        <p:spPr>
          <a:xfrm>
            <a:off x="6018245" y="0"/>
            <a:ext cx="617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619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ˢᵗ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619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25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 on Sustainability COS ’23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5B251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728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32DCB9-9501-6A4A-560A-D49206C1E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13" y="365125"/>
            <a:ext cx="11145078" cy="897145"/>
          </a:xfrm>
        </p:spPr>
        <p:txBody>
          <a:bodyPr>
            <a:normAutofit/>
          </a:bodyPr>
          <a:lstStyle/>
          <a:p>
            <a:r>
              <a:rPr lang="hu-HU" sz="3200" b="1" dirty="0" err="1">
                <a:solidFill>
                  <a:srgbClr val="5B2511"/>
                </a:solidFill>
                <a:latin typeface="+mn-lt"/>
              </a:rPr>
              <a:t>Economic</a:t>
            </a:r>
            <a:r>
              <a:rPr lang="hu-HU" sz="3200" b="1" dirty="0">
                <a:solidFill>
                  <a:srgbClr val="5B2511"/>
                </a:solidFill>
                <a:latin typeface="+mn-lt"/>
              </a:rPr>
              <a:t> </a:t>
            </a:r>
            <a:r>
              <a:rPr lang="hu-HU" sz="3200" b="1" dirty="0" err="1">
                <a:solidFill>
                  <a:srgbClr val="5B2511"/>
                </a:solidFill>
                <a:latin typeface="+mn-lt"/>
              </a:rPr>
              <a:t>Viability</a:t>
            </a:r>
            <a:endParaRPr lang="hu-HU" sz="3200" b="1" dirty="0">
              <a:solidFill>
                <a:srgbClr val="5B2511"/>
              </a:solidFill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EE45481-A6C9-E2D8-C8B1-4026A2E34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20877"/>
            <a:ext cx="12192000" cy="57371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Various breeding techniques and technologies are employed, including genetics, SNPs, genomics, and EBV.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Breeding and Reproductive Traits:</a:t>
            </a:r>
          </a:p>
          <a:p>
            <a:r>
              <a:rPr lang="en-US" dirty="0">
                <a:solidFill>
                  <a:srgbClr val="002060"/>
                </a:solidFill>
              </a:rPr>
              <a:t>Maintaining a calving interval of 365 days is essential.</a:t>
            </a:r>
          </a:p>
          <a:p>
            <a:r>
              <a:rPr lang="en-US" dirty="0">
                <a:solidFill>
                  <a:srgbClr val="002060"/>
                </a:solidFill>
              </a:rPr>
              <a:t>Heifers should calve by 24 months of age.</a:t>
            </a:r>
          </a:p>
          <a:p>
            <a:r>
              <a:rPr lang="en-US" dirty="0">
                <a:solidFill>
                  <a:srgbClr val="002060"/>
                </a:solidFill>
              </a:rPr>
              <a:t>Culling rate should be below 5% due to reproductive reasons.</a:t>
            </a:r>
          </a:p>
          <a:p>
            <a:r>
              <a:rPr lang="en-US" dirty="0">
                <a:solidFill>
                  <a:srgbClr val="002060"/>
                </a:solidFill>
              </a:rPr>
              <a:t>A calving rate over 95% is desired, with careful calf selection.</a:t>
            </a:r>
          </a:p>
          <a:p>
            <a:r>
              <a:rPr lang="en-US" dirty="0">
                <a:solidFill>
                  <a:srgbClr val="002060"/>
                </a:solidFill>
              </a:rPr>
              <a:t>Easy calving is preferred.</a:t>
            </a:r>
          </a:p>
          <a:p>
            <a:r>
              <a:rPr lang="en-US" dirty="0">
                <a:solidFill>
                  <a:srgbClr val="002060"/>
                </a:solidFill>
              </a:rPr>
              <a:t>80% of cows should calve within 2 months for spring grazing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008000"/>
                </a:solidFill>
              </a:rPr>
              <a:t>A long useful lifespan and adaptation to extreme weather conditions</a:t>
            </a:r>
            <a:r>
              <a:rPr lang="hu-HU" dirty="0">
                <a:solidFill>
                  <a:srgbClr val="008000"/>
                </a:solidFill>
              </a:rPr>
              <a:t>.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A favorable return on investment for the dam is achieved with 6 calves, 1 or 2 calf losses, and 9 or 10 selected calves.</a:t>
            </a:r>
            <a:endParaRPr lang="hu-HU" dirty="0">
              <a:solidFill>
                <a:srgbClr val="C00000"/>
              </a:solidFill>
            </a:endParaRP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3CCBFA6-0B27-FCDD-3351-E2188477DAB1}"/>
              </a:ext>
            </a:extLst>
          </p:cNvPr>
          <p:cNvSpPr txBox="1"/>
          <p:nvPr/>
        </p:nvSpPr>
        <p:spPr>
          <a:xfrm>
            <a:off x="6018245" y="0"/>
            <a:ext cx="617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619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ˢᵗ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619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25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 on Sustainability COS ’23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5B251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033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11627</TotalTime>
  <Words>1156</Words>
  <Application>Microsoft Office PowerPoint</Application>
  <PresentationFormat>Szélesvásznú</PresentationFormat>
  <Paragraphs>98</Paragraphs>
  <Slides>11</Slides>
  <Notes>11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Söhne</vt:lpstr>
      <vt:lpstr>Office-téma</vt:lpstr>
      <vt:lpstr>Some Actualities and Challenges in Sustainable Beef Cattle Breeding and Husbandry</vt:lpstr>
      <vt:lpstr>The Evolution of World Beef Production and Beef Consumption from 1960 to Present</vt:lpstr>
      <vt:lpstr>PowerPoint-bemutató</vt:lpstr>
      <vt:lpstr>Some features and facts related to beef cattle production </vt:lpstr>
      <vt:lpstr>Pillars of sustainability </vt:lpstr>
      <vt:lpstr>Social Responsibility</vt:lpstr>
      <vt:lpstr>Social Responsibility</vt:lpstr>
      <vt:lpstr>Economic Viability</vt:lpstr>
      <vt:lpstr>Economic Viability</vt:lpstr>
      <vt:lpstr>Environmental Awareness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Actualities and Challenges in Sustainable Beef Cattle Breeding and Husbandry</dc:title>
  <dc:creator>Judit Márton</dc:creator>
  <cp:lastModifiedBy>Judit Márton</cp:lastModifiedBy>
  <cp:revision>108</cp:revision>
  <dcterms:created xsi:type="dcterms:W3CDTF">2023-10-02T13:47:08Z</dcterms:created>
  <dcterms:modified xsi:type="dcterms:W3CDTF">2023-11-16T11:18:39Z</dcterms:modified>
</cp:coreProperties>
</file>